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4" r:id="rId9"/>
  </p:sldMasterIdLst>
  <p:notesMasterIdLst>
    <p:notesMasterId r:id="rId42"/>
  </p:notesMasterIdLst>
  <p:handoutMasterIdLst>
    <p:handoutMasterId r:id="rId43"/>
  </p:handoutMasterIdLst>
  <p:sldIdLst>
    <p:sldId id="1301" r:id="rId10"/>
    <p:sldId id="1270" r:id="rId11"/>
    <p:sldId id="1289" r:id="rId12"/>
    <p:sldId id="1286" r:id="rId13"/>
    <p:sldId id="1331" r:id="rId14"/>
    <p:sldId id="1290" r:id="rId15"/>
    <p:sldId id="1288" r:id="rId16"/>
    <p:sldId id="1327" r:id="rId17"/>
    <p:sldId id="1257" r:id="rId18"/>
    <p:sldId id="1268" r:id="rId19"/>
    <p:sldId id="1267" r:id="rId20"/>
    <p:sldId id="1292" r:id="rId21"/>
    <p:sldId id="1275" r:id="rId22"/>
    <p:sldId id="1258" r:id="rId23"/>
    <p:sldId id="1272" r:id="rId24"/>
    <p:sldId id="1271" r:id="rId25"/>
    <p:sldId id="1273" r:id="rId26"/>
    <p:sldId id="1274" r:id="rId27"/>
    <p:sldId id="1276" r:id="rId28"/>
    <p:sldId id="1260" r:id="rId29"/>
    <p:sldId id="1256" r:id="rId30"/>
    <p:sldId id="1278" r:id="rId31"/>
    <p:sldId id="1279" r:id="rId32"/>
    <p:sldId id="1280" r:id="rId33"/>
    <p:sldId id="1291" r:id="rId34"/>
    <p:sldId id="1326" r:id="rId35"/>
    <p:sldId id="1328" r:id="rId36"/>
    <p:sldId id="1330" r:id="rId37"/>
    <p:sldId id="1329" r:id="rId38"/>
    <p:sldId id="1282" r:id="rId39"/>
    <p:sldId id="1283" r:id="rId40"/>
    <p:sldId id="1284" r:id="rId41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65A"/>
    <a:srgbClr val="7B949E"/>
    <a:srgbClr val="D25653"/>
    <a:srgbClr val="DC943B"/>
    <a:srgbClr val="BAA647"/>
    <a:srgbClr val="36C1C2"/>
    <a:srgbClr val="151730"/>
    <a:srgbClr val="ECEFF0"/>
    <a:srgbClr val="CFD9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04F42-1522-ACBA-D59A-2D2D3D7FFEC0}" v="2" dt="2022-06-07T10:35:27.791"/>
    <p1510:client id="{5F361BC2-52CB-9B0B-DEBD-5320A9D29E94}" v="1" dt="2022-06-03T12:51:53.024"/>
    <p1510:client id="{F2FB452E-C8BA-C385-5927-C703406C460F}" v="4" dt="2022-06-07T10:43:40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4" autoAdjust="0"/>
    <p:restoredTop sz="95494" autoAdjust="0"/>
  </p:normalViewPr>
  <p:slideViewPr>
    <p:cSldViewPr snapToGrid="0">
      <p:cViewPr varScale="1">
        <p:scale>
          <a:sx n="106" d="100"/>
          <a:sy n="106" d="100"/>
        </p:scale>
        <p:origin x="936" y="3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5" d="100"/>
          <a:sy n="115" d="100"/>
        </p:scale>
        <p:origin x="51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Toujani" userId="S::mohamed.toujani@ecole.ensicaen.fr::e9b4e9b7-4e25-44ba-99e8-82576f2413b5" providerId="AD" clId="Web-{2AA35B8E-DD9E-4BC4-978B-F21CC2659310}"/>
    <pc:docChg chg="mod">
      <pc:chgData name="Mohamed Toujani" userId="S::mohamed.toujani@ecole.ensicaen.fr::e9b4e9b7-4e25-44ba-99e8-82576f2413b5" providerId="AD" clId="Web-{2AA35B8E-DD9E-4BC4-978B-F21CC2659310}" dt="2023-10-24T20:14:19.429" v="0" actId="33475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: génie physique et systèmes embarqués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6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: informatique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68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: </a:t>
            </a:r>
            <a:r>
              <a:rPr lang="fr-FR" sz="1200" b="0" i="0" dirty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matériaux-chimie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46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Contenu sans photo : génie industriel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13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86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Diapositive photo / 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552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Diapositive texte</a:t>
            </a:r>
          </a:p>
          <a:p>
            <a:br>
              <a:rPr lang="fr-FR" sz="1050" dirty="0"/>
            </a:br>
            <a:r>
              <a:rPr lang="fr-FR" sz="1050" dirty="0"/>
              <a:t>Utiliser des colonnes pour plus de clarté et le séparateur gris clair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54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Diapositive texte / </a:t>
            </a:r>
            <a:r>
              <a:rPr lang="fr-FR" dirty="0" err="1"/>
              <a:t>schéam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7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Diapositive texte / </a:t>
            </a:r>
            <a:r>
              <a:rPr lang="fr-FR" dirty="0" err="1"/>
              <a:t>schéam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136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61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 diapositives d’en-tête au choix :</a:t>
            </a:r>
          </a:p>
          <a:p>
            <a:br>
              <a:rPr lang="fr-FR" dirty="0"/>
            </a:br>
            <a:r>
              <a:rPr lang="fr-FR" dirty="0"/>
              <a:t>- Contenu et photo en vis-à-vis</a:t>
            </a:r>
            <a:br>
              <a:rPr lang="fr-FR" dirty="0"/>
            </a:br>
            <a:r>
              <a:rPr lang="fr-FR" dirty="0"/>
              <a:t>- Contenu avec photo </a:t>
            </a:r>
            <a:br>
              <a:rPr lang="fr-FR" dirty="0"/>
            </a:br>
            <a:r>
              <a:rPr lang="fr-FR" dirty="0"/>
              <a:t>- Contenu sans photo avec accroche Centre de recherche (non-modifiable)</a:t>
            </a:r>
            <a:br>
              <a:rPr lang="fr-FR" dirty="0"/>
            </a:br>
            <a:r>
              <a:rPr lang="fr-FR" dirty="0"/>
              <a:t>- Contenu sans photo avec accroche recrutement (non-modifiable)</a:t>
            </a:r>
            <a:br>
              <a:rPr lang="fr-FR" dirty="0"/>
            </a:br>
            <a:r>
              <a:rPr lang="fr-FR" dirty="0"/>
              <a:t>- 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19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78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 diapositives d’en-tête au choix :</a:t>
            </a:r>
          </a:p>
          <a:p>
            <a:br>
              <a:rPr lang="fr-FR" dirty="0"/>
            </a:br>
            <a:r>
              <a:rPr lang="fr-FR" dirty="0"/>
              <a:t>- Contenu et photo en vis-à-vis</a:t>
            </a:r>
            <a:br>
              <a:rPr lang="fr-FR" dirty="0"/>
            </a:br>
            <a:r>
              <a:rPr lang="fr-FR" dirty="0"/>
              <a:t>- Contenu avec photo </a:t>
            </a:r>
            <a:br>
              <a:rPr lang="fr-FR" dirty="0"/>
            </a:br>
            <a:r>
              <a:rPr lang="fr-FR" dirty="0"/>
              <a:t>- Contenu sans photo avec accroche Centre de recherche (non-modifiable)</a:t>
            </a:r>
            <a:br>
              <a:rPr lang="fr-FR" dirty="0"/>
            </a:br>
            <a:r>
              <a:rPr lang="fr-FR" dirty="0"/>
              <a:t>- Contenu sans photo avec accroche recrutement (non-modifiable)</a:t>
            </a:r>
            <a:br>
              <a:rPr lang="fr-FR" dirty="0"/>
            </a:br>
            <a:r>
              <a:rPr lang="fr-FR" dirty="0"/>
              <a:t>- 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9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avec photo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8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avec accroche Centre de recherche (non-modifiable)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87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avec accroche recrutement (non-modifiable)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35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1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 diapositives de sections :</a:t>
            </a:r>
          </a:p>
          <a:p>
            <a:br>
              <a:rPr lang="fr-FR" dirty="0"/>
            </a:br>
            <a:r>
              <a:rPr lang="fr-FR" dirty="0"/>
              <a:t>- Contenu sans photo : neutre</a:t>
            </a:r>
            <a:br>
              <a:rPr lang="fr-FR" dirty="0"/>
            </a:br>
            <a:r>
              <a:rPr lang="fr-FR" dirty="0"/>
              <a:t>- Contenu sans photo : informatique</a:t>
            </a:r>
            <a:br>
              <a:rPr lang="fr-FR" dirty="0"/>
            </a:br>
            <a:r>
              <a:rPr lang="fr-FR" dirty="0"/>
              <a:t>- Contenu sans photo : génie physique et systèmes embarqués</a:t>
            </a:r>
            <a:br>
              <a:rPr lang="fr-FR" dirty="0"/>
            </a:br>
            <a:r>
              <a:rPr lang="fr-FR" dirty="0"/>
              <a:t>- Contenu sans photo : </a:t>
            </a:r>
            <a:r>
              <a:rPr lang="fr-FR" sz="1200" b="0" i="0" dirty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matériaux-chimie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Contenu sans photo : génie industriel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Contenu sans photo : neutre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79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emf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emf"/><Relationship Id="rId7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emf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emf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emf"/><Relationship Id="rId7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415DAB-B660-6444-8C6E-FEC586C36136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972263" cy="616602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792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 dirty="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dirty="0" err="1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ensiCaeNn</a:t>
            </a:r>
            <a:endParaRPr lang="fr-FR" sz="2000" b="1" i="0" dirty="0">
              <a:solidFill>
                <a:schemeClr val="bg1"/>
              </a:solidFill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dirty="0" err="1">
                <a:solidFill>
                  <a:schemeClr val="bg1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 dirty="0">
                <a:solidFill>
                  <a:schemeClr val="bg1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68312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29DFA5D-286D-3244-80DE-2E68BAB8B05F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 dirty="0">
                  <a:solidFill>
                    <a:schemeClr val="bg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 dirty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 dirty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 dirty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F7B786C-52D8-DC49-BE5A-74A0EB4AC2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789" y="3721612"/>
            <a:ext cx="2032000" cy="18923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432A06B-4365-FA48-A25D-36A9F4626E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524" y="1026852"/>
            <a:ext cx="4267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2CB756-A9EC-5A4E-B9CB-416FFB789012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5B4CA35-28F5-2A42-B186-C1AD1BE987D3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3B1FE0-D9C1-7246-9E9B-1AC1BCBB9462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 dirty="0">
                  <a:solidFill>
                    <a:schemeClr val="bg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353048-4C03-7D46-9966-7BA2928DC14E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 dirty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 dirty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5C5F57-A89C-2440-B7F7-6D419DF48954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6B864B93-6216-1D41-B3F6-4D2C0DEA4CAF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F6C12D-95F3-8143-AE16-FCEE31BA6E15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8C5403-79DD-1D40-87DE-7A9E2C9AA1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56E6F2B-E31E-3A40-8CFA-90B721A55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031" y="2099119"/>
            <a:ext cx="3860800" cy="35814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E794DFA-6165-F345-AF9E-9C830D5AB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11" y="3894994"/>
            <a:ext cx="1943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8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 dirty="0"/>
              <a:t>Information complémentaire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86F1EBF-E114-A44E-BE28-7D0B326D9C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4232" y="4950066"/>
            <a:ext cx="717112" cy="8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C146F6-14CE-1B46-8774-6FB85017A15B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620010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58A5150C-BF17-4346-8709-8968E5CFA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113" y="501015"/>
            <a:ext cx="3657097" cy="394724"/>
          </a:xfrm>
          <a:prstGeom prst="rect">
            <a:avLst/>
          </a:prstGeom>
        </p:spPr>
        <p:txBody>
          <a:bodyPr/>
          <a:lstStyle>
            <a:lvl1pPr algn="l">
              <a:defRPr sz="22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Slide support de cours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9C3EB63-4069-7E41-A0D1-F00F3DF2E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CF3677-5C9E-8A4D-9FCA-1E4032ACCE7F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AECF81-0920-0645-B6BA-8AEE18F4C8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3556252-2AF0-1444-94A4-F8B02A2246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69" y="-743389"/>
            <a:ext cx="3520886" cy="2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D13FAB-1632-9E4E-8189-DB4874E3EFD8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E129C34-FCE6-F144-9A3A-EE73CB685B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mi. 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BFD4DED-E6DC-BE43-A4FE-6E912FD6AB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1459">
            <a:off x="10084856" y="3506370"/>
            <a:ext cx="3520886" cy="2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onne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556196-F92A-0E44-9428-FD87E4839CF1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AE5076-7B22-514E-AC75-792AE58C7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67B346-CA38-D04F-B18C-57703C7754F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322CE-5FF3-4C46-A023-8803A080E927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5CF555D-333F-AD4E-A2F4-4EF98EF55B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1459">
            <a:off x="10084856" y="3506370"/>
            <a:ext cx="3520886" cy="2061006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mi. 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626A8B19-408F-EF49-8247-0535663575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BB0947C1-23A3-7F42-8F36-70191C5876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843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mi. 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1281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636B5D-2E8B-B940-9A81-90DFD678B9C9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69F6CF4-E35F-4543-8E6D-5CD4FE818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90219A-1010-894A-BAC0-3D67610A6567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7657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F5A396-3810-AE42-8595-B72F1837F870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74CB6A-4B57-6548-8259-2867EB5DB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362522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30AB23-DC8C-FF4B-815E-680F043BBA7C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1447139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AA2C3D-1E96-FB46-8AA8-20A042323D6D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E861D-1B4B-494D-B526-BF0E28DA8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04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C2D0D-F620-5E4D-90B4-C3D988FF33F8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C65226-AF85-7948-91F2-BAC653B17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815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80977B-2972-8142-820A-0E21DC7AB90E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76C7A2-8A4A-CE45-BE36-A42128F2C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FF3A375-3E9D-AD40-91D3-E22CB88F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E85FE-07A9-3346-AC33-1DC1A0AC2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90853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1F450D-A256-3D41-8653-A60EE160E0F2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005AC33-2390-C549-8427-F096A05B0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50" y="3664490"/>
            <a:ext cx="2984500" cy="2857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de la page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40BB217-48BA-4B4D-9483-45BA1F7227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9" y="354612"/>
            <a:ext cx="4260273" cy="249381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716BABF-6F99-0143-8839-BEAD37D09A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52" y="763122"/>
            <a:ext cx="3467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3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1AAF28-859A-5243-9CAE-65E0B1EA8E03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9DAC98-C2A1-3443-AFD7-977913112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50" y="3664490"/>
            <a:ext cx="2984500" cy="2857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AEA6921-AFA5-374F-9BE5-7BA8D531ACE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B8BE09FF-780B-E545-8277-47FA01F1E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 dirty="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 dirty="0">
              <a:solidFill>
                <a:schemeClr val="bg1"/>
              </a:solidFill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27FCE06-590C-AB4C-8812-8932DF2B8C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52" y="763122"/>
            <a:ext cx="3467100" cy="46736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CC54E7C-3E3F-F44B-94CF-AAC13B1F0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9" y="354612"/>
            <a:ext cx="4260273" cy="2493818"/>
          </a:xfrm>
          <a:prstGeom prst="rect">
            <a:avLst/>
          </a:prstGeom>
        </p:spPr>
      </p:pic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63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20B68D-1AE7-014A-8543-AD228794CD59}"/>
              </a:ext>
            </a:extLst>
          </p:cNvPr>
          <p:cNvSpPr/>
          <p:nvPr userDrawn="1"/>
        </p:nvSpPr>
        <p:spPr>
          <a:xfrm>
            <a:off x="6769638" y="1380181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70EF9F3A-9711-A04B-AF0D-74B9A68C2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95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C23B3DC-9880-494C-9097-CAF3A7EA1E1F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7387406-EB7A-924D-9407-16A07C1FE680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6395A2CF-D5FB-0947-9C50-11C2F711AF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9955" y="1794196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22BF6C8-5C44-1D49-9028-351FD26F1C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955" y="2261532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607E135F-48FA-F14B-AF3F-346B0E57DF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955" y="2745060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26D98D22-E289-264F-BE86-53BE09345D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9955" y="3212396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986AB5A8-1582-524C-9502-B1B4075FEF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9955" y="37180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5C8BFF89-A1F7-0F41-96C4-8E67BCE021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9955" y="41854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24784E79-C7DE-4141-B02C-EE9AB439E7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9955" y="4784875"/>
            <a:ext cx="1267095" cy="461610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0C14340-C8F7-8842-AB2C-2F14F1CFFC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9955" y="5252211"/>
            <a:ext cx="2526337" cy="2736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consectetur</a:t>
            </a:r>
            <a:endParaRPr lang="fr-FR" sz="9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C2952A9-3BFB-2941-B5C9-10C880F9D3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9955" y="5578001"/>
            <a:ext cx="2975245" cy="461610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1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dirty="0" err="1">
                <a:latin typeface="Poppins" pitchFamily="2" charset="77"/>
                <a:cs typeface="Poppins" pitchFamily="2" charset="77"/>
              </a:rPr>
              <a:t>venenatis</a:t>
            </a:r>
            <a:endParaRPr lang="fr-FR" sz="11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B16B4066-C910-9749-A64C-4BC8FF558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3491DA3-AEDF-8A4B-9B9B-2408922E9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1459">
            <a:off x="10216740" y="3668884"/>
            <a:ext cx="3520886" cy="2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60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97090C1C-DA3E-1F44-8B21-6B443EE0A7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7042D3F1-D5DC-144C-B31C-E70AA51C1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DCDB37F9-2E5D-0F4D-BAAB-4724C47460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113" y="501015"/>
            <a:ext cx="3657097" cy="394724"/>
          </a:xfrm>
          <a:prstGeom prst="rect">
            <a:avLst/>
          </a:prstGeom>
        </p:spPr>
        <p:txBody>
          <a:bodyPr/>
          <a:lstStyle>
            <a:lvl1pPr algn="l">
              <a:defRPr sz="22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Slide support de cours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3134B-567A-7345-AAD1-929FDB5B4200}"/>
              </a:ext>
            </a:extLst>
          </p:cNvPr>
          <p:cNvSpPr/>
          <p:nvPr userDrawn="1"/>
        </p:nvSpPr>
        <p:spPr>
          <a:xfrm>
            <a:off x="5620010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8333DF9-0C37-6B4B-9DD6-6C92A995AA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099" y="286419"/>
            <a:ext cx="717112" cy="8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1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76D5EC-C581-644E-80D5-A34E112FF515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2A6CDD-578D-CC4C-B3F9-4353237EF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637" y="5329371"/>
            <a:ext cx="994740" cy="11428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B075638-34E8-7849-8B1B-F96B03F8C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81" y="413549"/>
            <a:ext cx="4686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9A6283-B8D9-E141-B6E0-5D8685D8C21C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9B9AD5B-6800-A740-B236-5857174DE2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8637" y="5329371"/>
            <a:ext cx="994740" cy="11428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4543C9-7075-B247-8B44-AE2694D13F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81" y="413549"/>
            <a:ext cx="4686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3E1CC45-D998-6844-AB05-05AE3F964380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 dirty="0">
                  <a:solidFill>
                    <a:schemeClr val="bg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CBFE03-285D-8F44-888A-52197ED58F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9" y="354612"/>
            <a:ext cx="4260273" cy="249381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78354D-2CEA-494C-BDF3-48A28A46DE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52" y="763122"/>
            <a:ext cx="3467100" cy="46736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F842158-D2A9-404F-AF9C-059D64C1E9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50" y="3664490"/>
            <a:ext cx="2984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E0198C-090E-4042-BA9A-B70A6339D4F3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171A006-94D5-604E-A818-5E8AF4A76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50" y="3664490"/>
            <a:ext cx="2984500" cy="2857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13138" y="3565231"/>
            <a:ext cx="5165724" cy="64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chemeClr val="bg1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 dirty="0">
              <a:solidFill>
                <a:schemeClr val="bg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A12BA14-9C68-034C-BF63-CB9553B6EAD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9" y="354612"/>
            <a:ext cx="4260273" cy="249381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A57282-C98A-8246-A96A-F412078A761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52" y="763122"/>
            <a:ext cx="3467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1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6A77A9-3E75-CA43-A8C0-E5D7135ED239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dirty="0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E64C36F-8D54-F341-9444-5B7E746F5F8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69" y="354612"/>
            <a:ext cx="4260273" cy="2493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E09ABE7-2AA2-0C41-AC55-E7AF8DFAC9F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52" y="763122"/>
            <a:ext cx="3467100" cy="46736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A7757AF-2B3E-2F42-8FF3-8ACC1B91A8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50" y="3664490"/>
            <a:ext cx="2984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E6FE75-80FD-F347-B244-8BA79BADD6D2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4650D6-E904-F44F-9A5F-EE4C7B6C6BEB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162D56-8521-3B4B-AD8C-7B05DD932D33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 dirty="0">
                  <a:solidFill>
                    <a:schemeClr val="bg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08751D-0453-7F41-BDA0-289C46E74E13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 dirty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 dirty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 dirty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7B09D-A825-3D49-ABDE-3C06F220DC45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FD94F65-85E6-C04E-941C-682D96F3DC6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1D4D0-C566-2B4C-9047-2BC9398EB0C4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7D9A38-D9B4-0A46-908A-8C5AF1654C3A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D2692C8-D7E7-574F-94B8-4FD8DBE915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07" y="3664490"/>
            <a:ext cx="2984500" cy="28575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1FE6651-87CF-1F43-A157-1EC3A4C57D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41" y="1621923"/>
            <a:ext cx="3708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CA880EA-54D3-584C-AF4F-9D8E17EB8198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4650D6-E904-F44F-9A5F-EE4C7B6C6BEB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51F0C5-EA6F-1740-AC33-0C404AD687E1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162D56-8521-3B4B-AD8C-7B05DD932D33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 dirty="0">
                  <a:solidFill>
                    <a:schemeClr val="bg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 dirty="0">
                <a:solidFill>
                  <a:schemeClr val="bg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08751D-0453-7F41-BDA0-289C46E74E13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 dirty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 dirty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 dirty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7B09D-A825-3D49-ABDE-3C06F220DC45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bg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FD94F65-85E6-C04E-941C-682D96F3DC66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53990-A434-1347-BBCF-205E8F1E2388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F09CB7-5334-B749-B4B0-CEE06C62DBF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9CDF52A-7CFA-F340-B864-689F54267A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836" y="1839885"/>
            <a:ext cx="3962400" cy="3771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7BCF724-3FE4-7747-9015-F9798336C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25" y="3528985"/>
            <a:ext cx="2692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0EBDD-5F60-F642-81CA-84044C4FAE0F}"/>
              </a:ext>
            </a:extLst>
          </p:cNvPr>
          <p:cNvSpPr/>
          <p:nvPr userDrawn="1"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78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mmunication@ensicaen.f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png"/><Relationship Id="rId3" Type="http://schemas.openxmlformats.org/officeDocument/2006/relationships/image" Target="../media/image3.svg"/><Relationship Id="rId7" Type="http://schemas.openxmlformats.org/officeDocument/2006/relationships/image" Target="../media/image36.emf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Poppins?query=poppins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9155" y="3780222"/>
            <a:ext cx="5809702" cy="44581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Poppins" pitchFamily="2" charset="77"/>
                <a:cs typeface="Poppins" pitchFamily="2" charset="77"/>
              </a:rPr>
              <a:t>de mise en page ENSICAEN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3129155" y="3112904"/>
            <a:ext cx="5809702" cy="54383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Modèles sombres</a:t>
            </a:r>
          </a:p>
        </p:txBody>
      </p:sp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2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49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2981FF-294A-C74D-841B-D45C528DDE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6C8A7E-9A1D-5F46-992F-2C830D6169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55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1760419"/>
            <a:ext cx="65753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SECTION</a:t>
            </a:r>
            <a:b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b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Pour séparer des parties</a:t>
            </a:r>
          </a:p>
        </p:txBody>
      </p:sp>
    </p:spTree>
    <p:extLst>
      <p:ext uri="{BB962C8B-B14F-4D97-AF65-F5344CB8AC3E}">
        <p14:creationId xmlns:p14="http://schemas.microsoft.com/office/powerpoint/2010/main" val="19524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9B8814-3BED-3D4A-B6C7-1DF8AEF16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05432FEF-A403-BD4A-BAEE-F883FE6DB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8FE83A2-AE67-004E-A4EE-01ECD5B05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88C1AB7-DF53-2F43-BB80-570827834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89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51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49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35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2551837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CONTENUS</a:t>
            </a:r>
            <a:endParaRPr lang="fr-FR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26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3266301" y="623601"/>
            <a:ext cx="56593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Avant de commencer</a:t>
            </a:r>
            <a:b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à utiliser ces modèles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0A0-351D-A74B-B313-59C57C43EB25}"/>
              </a:ext>
            </a:extLst>
          </p:cNvPr>
          <p:cNvSpPr txBox="1">
            <a:spLocks/>
          </p:cNvSpPr>
          <p:nvPr/>
        </p:nvSpPr>
        <p:spPr>
          <a:xfrm>
            <a:off x="1264506" y="2356554"/>
            <a:ext cx="4831493" cy="3877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Ce modèle Power Point utilise la mise en page par masque de diapositive.</a:t>
            </a:r>
          </a:p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Un masque représente une disposition particulière d’éléments pour une utilisation donnée.</a:t>
            </a:r>
          </a:p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Par exemple, la série de masques « Contenus » place le logo de l’ENSICAEN en haut à droite.</a:t>
            </a:r>
          </a:p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Ce document contient trois séries de masques officiels (entête, section et contenu) ainsi que des diapositives d’exemples.</a:t>
            </a:r>
          </a:p>
          <a:p>
            <a:pPr>
              <a:lnSpc>
                <a:spcPts val="2200"/>
              </a:lnSpc>
            </a:pPr>
            <a:endParaRPr lang="fr-FR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EF93E0-1A48-6143-A71D-1701CDB3379B}"/>
              </a:ext>
            </a:extLst>
          </p:cNvPr>
          <p:cNvSpPr txBox="1">
            <a:spLocks/>
          </p:cNvSpPr>
          <p:nvPr/>
        </p:nvSpPr>
        <p:spPr>
          <a:xfrm>
            <a:off x="6278305" y="2356554"/>
            <a:ext cx="4661544" cy="4616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Tous les cas d’utilisation ne peuvent être imaginés, ce modèle est donc amené à évoluer en fonction de vos besoins.</a:t>
            </a:r>
          </a:p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Nous vous demandons néanmoins de bien vouloir respecter au mieux les mises en page proposées ici (typographie, couleurs, éléments graphiques…).</a:t>
            </a:r>
          </a:p>
          <a:p>
            <a:pPr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Merci de nous faire part de vos éventuelles remarques à :  </a:t>
            </a: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communication@ensicaen.fr</a:t>
            </a:r>
            <a:endParaRPr lang="fr-FR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ts val="2200"/>
              </a:lnSpc>
            </a:pPr>
            <a:endParaRPr lang="fr-FR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>
              <a:lnSpc>
                <a:spcPts val="2200"/>
              </a:lnSpc>
            </a:pPr>
            <a:r>
              <a:rPr lang="fr-FR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Bonne présentation !</a:t>
            </a:r>
          </a:p>
        </p:txBody>
      </p:sp>
    </p:spTree>
    <p:extLst>
      <p:ext uri="{BB962C8B-B14F-4D97-AF65-F5344CB8AC3E}">
        <p14:creationId xmlns:p14="http://schemas.microsoft.com/office/powerpoint/2010/main" val="97911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6EB7967D-BA33-1146-B8D9-A2F2E5E24D82}"/>
              </a:ext>
            </a:extLst>
          </p:cNvPr>
          <p:cNvSpPr/>
          <p:nvPr/>
        </p:nvSpPr>
        <p:spPr>
          <a:xfrm>
            <a:off x="10129077" y="947116"/>
            <a:ext cx="577840" cy="57784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en L 41">
            <a:extLst>
              <a:ext uri="{FF2B5EF4-FFF2-40B4-BE49-F238E27FC236}">
                <a16:creationId xmlns:a16="http://schemas.microsoft.com/office/drawing/2014/main" id="{243BBC45-CCD0-F240-9E2D-998620B0881B}"/>
              </a:ext>
            </a:extLst>
          </p:cNvPr>
          <p:cNvSpPr/>
          <p:nvPr/>
        </p:nvSpPr>
        <p:spPr>
          <a:xfrm rot="16200000">
            <a:off x="10266693" y="6086391"/>
            <a:ext cx="318237" cy="318237"/>
          </a:xfrm>
          <a:prstGeom prst="corner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226B32-1CF8-2D44-8308-4DE61B95E23B}"/>
              </a:ext>
            </a:extLst>
          </p:cNvPr>
          <p:cNvSpPr/>
          <p:nvPr/>
        </p:nvSpPr>
        <p:spPr>
          <a:xfrm>
            <a:off x="6083371" y="5084156"/>
            <a:ext cx="2084059" cy="1220330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8FD240-1C88-1245-913D-47BA8EBCCAC0}"/>
              </a:ext>
            </a:extLst>
          </p:cNvPr>
          <p:cNvSpPr/>
          <p:nvPr/>
        </p:nvSpPr>
        <p:spPr>
          <a:xfrm>
            <a:off x="8405878" y="5070405"/>
            <a:ext cx="2084059" cy="1220330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4DA785-B9E4-924B-AA91-72A129CADAA8}"/>
              </a:ext>
            </a:extLst>
          </p:cNvPr>
          <p:cNvSpPr/>
          <p:nvPr/>
        </p:nvSpPr>
        <p:spPr>
          <a:xfrm>
            <a:off x="6083371" y="2393117"/>
            <a:ext cx="2084059" cy="1220330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6D83A7-F4D4-C64F-ACB6-0924A6DFCE1F}"/>
              </a:ext>
            </a:extLst>
          </p:cNvPr>
          <p:cNvSpPr/>
          <p:nvPr/>
        </p:nvSpPr>
        <p:spPr>
          <a:xfrm>
            <a:off x="8405878" y="2399838"/>
            <a:ext cx="2084059" cy="1220330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7AC-29AB-E142-B63F-17AD3993216F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4F8F07-0B07-1D41-B524-4E1102463108}"/>
              </a:ext>
            </a:extLst>
          </p:cNvPr>
          <p:cNvSpPr txBox="1"/>
          <p:nvPr/>
        </p:nvSpPr>
        <p:spPr>
          <a:xfrm>
            <a:off x="820113" y="1333122"/>
            <a:ext cx="4191088" cy="408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Vivamus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ut pretium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fr-FR" sz="13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BE55CB8-D98E-FE45-902B-430F1695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603" y="6078900"/>
            <a:ext cx="2197060" cy="689172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BF5289B-640A-6448-B598-C317C69D38A1}"/>
              </a:ext>
            </a:extLst>
          </p:cNvPr>
          <p:cNvSpPr/>
          <p:nvPr/>
        </p:nvSpPr>
        <p:spPr>
          <a:xfrm>
            <a:off x="5805690" y="704452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91D617F-D63E-0240-98E3-85378B929B87}"/>
              </a:ext>
            </a:extLst>
          </p:cNvPr>
          <p:cNvSpPr txBox="1"/>
          <p:nvPr/>
        </p:nvSpPr>
        <p:spPr>
          <a:xfrm>
            <a:off x="5996609" y="574103"/>
            <a:ext cx="313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820 élèves-ingénieurs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C7BD2B-EB3C-6040-BFA1-DFF46810D163}"/>
              </a:ext>
            </a:extLst>
          </p:cNvPr>
          <p:cNvSpPr txBox="1"/>
          <p:nvPr/>
        </p:nvSpPr>
        <p:spPr>
          <a:xfrm>
            <a:off x="8618572" y="2612297"/>
            <a:ext cx="1677982" cy="80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b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9E6C42-59BF-4441-8FDD-B115170ECA4A}"/>
              </a:ext>
            </a:extLst>
          </p:cNvPr>
          <p:cNvSpPr txBox="1"/>
          <p:nvPr/>
        </p:nvSpPr>
        <p:spPr>
          <a:xfrm>
            <a:off x="6292913" y="2539469"/>
            <a:ext cx="1775166" cy="98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" name="Forme en L 5">
            <a:extLst>
              <a:ext uri="{FF2B5EF4-FFF2-40B4-BE49-F238E27FC236}">
                <a16:creationId xmlns:a16="http://schemas.microsoft.com/office/drawing/2014/main" id="{4E15A3F4-90B6-A549-AB5E-4494CDFE1A52}"/>
              </a:ext>
            </a:extLst>
          </p:cNvPr>
          <p:cNvSpPr/>
          <p:nvPr/>
        </p:nvSpPr>
        <p:spPr>
          <a:xfrm rot="5400000">
            <a:off x="5996609" y="1101118"/>
            <a:ext cx="318237" cy="318237"/>
          </a:xfrm>
          <a:prstGeom prst="corner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2DCD75-516E-5346-B626-6C54C755F3F0}"/>
              </a:ext>
            </a:extLst>
          </p:cNvPr>
          <p:cNvSpPr txBox="1"/>
          <p:nvPr/>
        </p:nvSpPr>
        <p:spPr>
          <a:xfrm>
            <a:off x="8618572" y="5280465"/>
            <a:ext cx="1574248" cy="44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spcBef>
                <a:spcPts val="600"/>
              </a:spcBef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b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67BF5D5-7A54-F744-B260-F097211A67E3}"/>
              </a:ext>
            </a:extLst>
          </p:cNvPr>
          <p:cNvSpPr txBox="1"/>
          <p:nvPr/>
        </p:nvSpPr>
        <p:spPr>
          <a:xfrm>
            <a:off x="6294427" y="5280465"/>
            <a:ext cx="1619916" cy="80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00"/>
              </a:lnSpc>
              <a:spcBef>
                <a:spcPts val="1200"/>
              </a:spcBef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400"/>
              </a:lnSpc>
            </a:pPr>
            <a:r>
              <a:rPr lang="fr-FR" sz="105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pic>
        <p:nvPicPr>
          <p:cNvPr id="51" name="Espace réservé pour une image  5">
            <a:extLst>
              <a:ext uri="{FF2B5EF4-FFF2-40B4-BE49-F238E27FC236}">
                <a16:creationId xmlns:a16="http://schemas.microsoft.com/office/drawing/2014/main" id="{35E5F1FC-26EA-CE4A-BA62-817140B893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6178" b="1926"/>
          <a:stretch/>
        </p:blipFill>
        <p:spPr>
          <a:xfrm>
            <a:off x="6088054" y="1189722"/>
            <a:ext cx="2078760" cy="12086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841C7C-09FE-7D46-8953-43B1236180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99" y="3850508"/>
            <a:ext cx="2078760" cy="1224425"/>
          </a:xfrm>
          <a:prstGeom prst="rect">
            <a:avLst/>
          </a:prstGeom>
        </p:spPr>
      </p:pic>
      <p:pic>
        <p:nvPicPr>
          <p:cNvPr id="52" name="Espace réservé pour une image  7">
            <a:extLst>
              <a:ext uri="{FF2B5EF4-FFF2-40B4-BE49-F238E27FC236}">
                <a16:creationId xmlns:a16="http://schemas.microsoft.com/office/drawing/2014/main" id="{D47E831A-8C78-F049-B60C-D66F7622D7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1" b="7934"/>
          <a:stretch/>
        </p:blipFill>
        <p:spPr>
          <a:xfrm>
            <a:off x="6088054" y="3852686"/>
            <a:ext cx="2078760" cy="12222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2E0ACE4-F4AA-8248-81CD-D76D352F44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99" y="1180860"/>
            <a:ext cx="2078760" cy="122633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D1EA6E4-1BF3-A849-A070-0D418DC537C0}"/>
              </a:ext>
            </a:extLst>
          </p:cNvPr>
          <p:cNvSpPr/>
          <p:nvPr/>
        </p:nvSpPr>
        <p:spPr>
          <a:xfrm>
            <a:off x="9099268" y="2411045"/>
            <a:ext cx="1390245" cy="85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F580A2-F649-3C4A-8908-AEA00BC451B5}"/>
              </a:ext>
            </a:extLst>
          </p:cNvPr>
          <p:cNvSpPr/>
          <p:nvPr/>
        </p:nvSpPr>
        <p:spPr>
          <a:xfrm>
            <a:off x="6083795" y="2314481"/>
            <a:ext cx="1390245" cy="85426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841E51-F4E5-9146-AA9E-CF4E7EC332C7}"/>
              </a:ext>
            </a:extLst>
          </p:cNvPr>
          <p:cNvSpPr/>
          <p:nvPr/>
        </p:nvSpPr>
        <p:spPr>
          <a:xfrm>
            <a:off x="8411758" y="4991954"/>
            <a:ext cx="1390245" cy="85426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B4DF18-CEC1-5343-989C-0DA3C646F36C}"/>
              </a:ext>
            </a:extLst>
          </p:cNvPr>
          <p:cNvSpPr/>
          <p:nvPr/>
        </p:nvSpPr>
        <p:spPr>
          <a:xfrm>
            <a:off x="6776241" y="5077332"/>
            <a:ext cx="1390245" cy="85426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3B83D7-BD37-7E42-B1AF-C79A95C77A78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381BD0-A781-304A-AC42-05EF12A428DB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238EAD-C154-9743-9648-76E991A7A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58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3E57AC-29AB-E142-B63F-17AD3993216F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4F8F07-0B07-1D41-B524-4E1102463108}"/>
              </a:ext>
            </a:extLst>
          </p:cNvPr>
          <p:cNvSpPr txBox="1"/>
          <p:nvPr/>
        </p:nvSpPr>
        <p:spPr>
          <a:xfrm>
            <a:off x="819793" y="1885036"/>
            <a:ext cx="3916513" cy="378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100">
                <a:solidFill>
                  <a:schemeClr val="bg1"/>
                </a:solidFill>
                <a:latin typeface="Poppins Medium" pitchFamily="2" charset="77"/>
                <a:ea typeface="Segoe UI Symbol" panose="020B0502040204020203" pitchFamily="34" charset="0"/>
                <a:cs typeface="Poppins Medium" pitchFamily="2" charset="77"/>
              </a:rPr>
              <a:t>L’École Nationale Supérieure d’Ingénieurs de Caen délivre quatre diplômes d’ingénieur de niveau Bac+5 accrédités par la Commission des Titres d’Ingénieur. </a:t>
            </a:r>
          </a:p>
          <a:p>
            <a:pPr algn="just">
              <a:lnSpc>
                <a:spcPct val="120000"/>
              </a:lnSpc>
            </a:pPr>
            <a:endParaRPr lang="fr-FR" sz="120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l’ENSICAEN est un établissement public qui recrute ses élèves-ingénieurs au niveau Bac+2 à l’échelle nationale : sur concours après classes préparatoires aux grandes écoles ou en admissions parallèles selon un processus sélectif.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10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10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Les programmes pédagogiques bénéficient des savoirs les plus récents de nos enseignants-chercheurs. Reconnus pour leur haut niveau technique et scientifique, nos diplômes d’ingénieur garantissent à nos étudiants une insertion professionnelle pleine d’opportunités en France et à l’international.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104DBE-6984-9542-A7EA-32514BAB70FC}"/>
              </a:ext>
            </a:extLst>
          </p:cNvPr>
          <p:cNvSpPr txBox="1"/>
          <p:nvPr/>
        </p:nvSpPr>
        <p:spPr>
          <a:xfrm>
            <a:off x="820113" y="481822"/>
            <a:ext cx="41907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Avec l’ENSICAEN </a:t>
            </a:r>
            <a:br>
              <a:rPr lang="fr-FR" sz="22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</a:br>
            <a:r>
              <a:rPr lang="fr-FR" sz="22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Devenez ingénieur scientifique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BE55CB8-D98E-FE45-902B-430F169524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4603" y="6070647"/>
            <a:ext cx="2197060" cy="689172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BF5289B-640A-6448-B598-C317C69D38A1}"/>
              </a:ext>
            </a:extLst>
          </p:cNvPr>
          <p:cNvSpPr/>
          <p:nvPr/>
        </p:nvSpPr>
        <p:spPr>
          <a:xfrm>
            <a:off x="6000896" y="704452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91D617F-D63E-0240-98E3-85378B929B87}"/>
              </a:ext>
            </a:extLst>
          </p:cNvPr>
          <p:cNvSpPr txBox="1"/>
          <p:nvPr/>
        </p:nvSpPr>
        <p:spPr>
          <a:xfrm>
            <a:off x="6191815" y="574103"/>
            <a:ext cx="313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820 élèves-ingénieurs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C7BD2B-EB3C-6040-BFA1-DFF46810D163}"/>
              </a:ext>
            </a:extLst>
          </p:cNvPr>
          <p:cNvSpPr txBox="1"/>
          <p:nvPr/>
        </p:nvSpPr>
        <p:spPr>
          <a:xfrm>
            <a:off x="8910907" y="2594547"/>
            <a:ext cx="199621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100" b="1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b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9E6C42-59BF-4441-8FDD-B115170ECA4A}"/>
              </a:ext>
            </a:extLst>
          </p:cNvPr>
          <p:cNvSpPr txBox="1"/>
          <p:nvPr/>
        </p:nvSpPr>
        <p:spPr>
          <a:xfrm>
            <a:off x="6217840" y="2597114"/>
            <a:ext cx="1996219" cy="11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  <a:p>
            <a:pPr>
              <a:lnSpc>
                <a:spcPts val="1600"/>
              </a:lnSpc>
            </a:pPr>
            <a:r>
              <a:rPr lang="fr-FR" sz="110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 dirty="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67BF5D5-7A54-F744-B260-F097211A67E3}"/>
              </a:ext>
            </a:extLst>
          </p:cNvPr>
          <p:cNvSpPr txBox="1"/>
          <p:nvPr/>
        </p:nvSpPr>
        <p:spPr>
          <a:xfrm>
            <a:off x="6273243" y="5350571"/>
            <a:ext cx="199621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100" b="1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Sous statut étudiant, 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Apprentissage</a:t>
            </a:r>
          </a:p>
          <a:p>
            <a:pPr>
              <a:lnSpc>
                <a:spcPts val="1600"/>
              </a:lnSpc>
            </a:pP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2DCD75-516E-5346-B626-6C54C755F3F0}"/>
              </a:ext>
            </a:extLst>
          </p:cNvPr>
          <p:cNvSpPr txBox="1"/>
          <p:nvPr/>
        </p:nvSpPr>
        <p:spPr>
          <a:xfrm>
            <a:off x="8910907" y="5350571"/>
            <a:ext cx="2466335" cy="90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100" b="1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b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Formation continue,</a:t>
            </a:r>
            <a:b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</a:br>
            <a:r>
              <a:rPr lang="fr-FR" sz="1100">
                <a:solidFill>
                  <a:schemeClr val="bg1"/>
                </a:solidFill>
                <a:latin typeface="Poppins Light" pitchFamily="2" charset="77"/>
                <a:ea typeface="Segoe UI Symbol" panose="020B0502040204020203" pitchFamily="34" charset="0"/>
                <a:cs typeface="Poppins Light" pitchFamily="2" charset="77"/>
              </a:rPr>
              <a:t>en alternance en partenariat avec l’ITII Normandie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368CA3-0160-A742-97E6-5E6F5FED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15" y="4027485"/>
            <a:ext cx="1240762" cy="11512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CCA2ACC-DA27-AF40-A6E3-7D845E114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15" y="1373086"/>
            <a:ext cx="1110251" cy="10238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7F986F1-8D9B-E54D-82CB-4803F30BA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07" y="1214405"/>
            <a:ext cx="1196600" cy="128385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8BD2EBC-437D-8041-A8A2-42A9A61FE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43" y="3947426"/>
            <a:ext cx="1539398" cy="12722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CB2FCA-248C-814D-81D9-EDCC9D3583AA}"/>
              </a:ext>
            </a:extLst>
          </p:cNvPr>
          <p:cNvSpPr/>
          <p:nvPr/>
        </p:nvSpPr>
        <p:spPr>
          <a:xfrm>
            <a:off x="8351593" y="1373086"/>
            <a:ext cx="45719" cy="2233714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BD94C7-D106-D244-856E-956B0B968B93}"/>
              </a:ext>
            </a:extLst>
          </p:cNvPr>
          <p:cNvSpPr/>
          <p:nvPr/>
        </p:nvSpPr>
        <p:spPr>
          <a:xfrm>
            <a:off x="8351593" y="4082420"/>
            <a:ext cx="45719" cy="2233714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F53F73-933B-1540-A09B-A0B8A1356930}"/>
              </a:ext>
            </a:extLst>
          </p:cNvPr>
          <p:cNvSpPr/>
          <p:nvPr/>
        </p:nvSpPr>
        <p:spPr>
          <a:xfrm>
            <a:off x="934495" y="167913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76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7D521BB-EEA5-A340-9310-CC7D94D6E9C4}"/>
              </a:ext>
            </a:extLst>
          </p:cNvPr>
          <p:cNvSpPr/>
          <p:nvPr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DBC673E-20FF-AE4D-8C7A-595B361EB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554F23-504E-B345-8451-2A92E8B20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506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D7E72074-05A0-EA4E-B088-A8DE45CA9388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3EB9BC-8869-6C4C-995F-67AB1DFBA6BF}"/>
              </a:ext>
            </a:extLst>
          </p:cNvPr>
          <p:cNvSpPr/>
          <p:nvPr/>
        </p:nvSpPr>
        <p:spPr>
          <a:xfrm>
            <a:off x="9328729" y="-334988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939B82-A147-574A-96D9-251BEB807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1615195-C42A-6540-83AC-B5E5AD43C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4BC9B08-D824-3648-9DD2-2CA98F4DF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EB51BEE-FDB1-0F4A-9D9A-D81AEC60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69190">
            <a:off x="10262656" y="2286158"/>
            <a:ext cx="3520886" cy="2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24A06B-59D0-EE4D-9798-0731413A0AC0}"/>
              </a:ext>
            </a:extLst>
          </p:cNvPr>
          <p:cNvSpPr/>
          <p:nvPr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1D019E-2F73-C14B-B41E-E2833A6C61EE}"/>
              </a:ext>
            </a:extLst>
          </p:cNvPr>
          <p:cNvSpPr txBox="1"/>
          <p:nvPr/>
        </p:nvSpPr>
        <p:spPr>
          <a:xfrm>
            <a:off x="820113" y="481822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7E72074-05A0-EA4E-B088-A8DE45CA9388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3EB9BC-8869-6C4C-995F-67AB1DFBA6BF}"/>
              </a:ext>
            </a:extLst>
          </p:cNvPr>
          <p:cNvSpPr/>
          <p:nvPr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BAA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62BD32-A7EE-3143-94D8-800FEA5EBC1B}"/>
              </a:ext>
            </a:extLst>
          </p:cNvPr>
          <p:cNvSpPr txBox="1"/>
          <p:nvPr/>
        </p:nvSpPr>
        <p:spPr>
          <a:xfrm>
            <a:off x="864480" y="1364567"/>
            <a:ext cx="4121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 dirty="0">
              <a:solidFill>
                <a:schemeClr val="bg1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877D34-77D6-5242-906E-539CF759FCFC}"/>
              </a:ext>
            </a:extLst>
          </p:cNvPr>
          <p:cNvSpPr txBox="1"/>
          <p:nvPr/>
        </p:nvSpPr>
        <p:spPr>
          <a:xfrm>
            <a:off x="864480" y="2489488"/>
            <a:ext cx="4191088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mi. </a:t>
            </a:r>
            <a:endParaRPr lang="fr-FR" sz="1000" dirty="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76A0A1-F666-BB46-8420-0179CC900A11}"/>
              </a:ext>
            </a:extLst>
          </p:cNvPr>
          <p:cNvGrpSpPr/>
          <p:nvPr/>
        </p:nvGrpSpPr>
        <p:grpSpPr>
          <a:xfrm>
            <a:off x="6706115" y="2112802"/>
            <a:ext cx="3656048" cy="2717042"/>
            <a:chOff x="4988357" y="1870647"/>
            <a:chExt cx="5420634" cy="2336980"/>
          </a:xfrm>
        </p:grpSpPr>
        <p:sp>
          <p:nvSpPr>
            <p:cNvPr id="18" name="Rounded Rectangle 14">
              <a:extLst>
                <a:ext uri="{FF2B5EF4-FFF2-40B4-BE49-F238E27FC236}">
                  <a16:creationId xmlns:a16="http://schemas.microsoft.com/office/drawing/2014/main" id="{2AE61714-A184-A642-BB56-38E305599CB5}"/>
                </a:ext>
              </a:extLst>
            </p:cNvPr>
            <p:cNvSpPr/>
            <p:nvPr/>
          </p:nvSpPr>
          <p:spPr>
            <a:xfrm>
              <a:off x="5096762" y="2195465"/>
              <a:ext cx="5312229" cy="116114"/>
            </a:xfrm>
            <a:prstGeom prst="roundRect">
              <a:avLst/>
            </a:prstGeom>
            <a:solidFill>
              <a:srgbClr val="36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762DE41A-0D76-F54A-991A-C7E56C442E34}"/>
                </a:ext>
              </a:extLst>
            </p:cNvPr>
            <p:cNvSpPr/>
            <p:nvPr/>
          </p:nvSpPr>
          <p:spPr>
            <a:xfrm>
              <a:off x="5096762" y="2809663"/>
              <a:ext cx="5312229" cy="1161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6">
              <a:extLst>
                <a:ext uri="{FF2B5EF4-FFF2-40B4-BE49-F238E27FC236}">
                  <a16:creationId xmlns:a16="http://schemas.microsoft.com/office/drawing/2014/main" id="{6D78DCB9-33DE-EF41-B89F-90E6AB10A69E}"/>
                </a:ext>
              </a:extLst>
            </p:cNvPr>
            <p:cNvSpPr/>
            <p:nvPr/>
          </p:nvSpPr>
          <p:spPr>
            <a:xfrm>
              <a:off x="5096762" y="3450588"/>
              <a:ext cx="5312229" cy="1161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17">
              <a:extLst>
                <a:ext uri="{FF2B5EF4-FFF2-40B4-BE49-F238E27FC236}">
                  <a16:creationId xmlns:a16="http://schemas.microsoft.com/office/drawing/2014/main" id="{26A2741A-AF93-844E-B7CA-59F6238DE0A7}"/>
                </a:ext>
              </a:extLst>
            </p:cNvPr>
            <p:cNvSpPr/>
            <p:nvPr/>
          </p:nvSpPr>
          <p:spPr>
            <a:xfrm>
              <a:off x="5096762" y="4091513"/>
              <a:ext cx="5312229" cy="116114"/>
            </a:xfrm>
            <a:prstGeom prst="roundRect">
              <a:avLst/>
            </a:prstGeom>
            <a:solidFill>
              <a:srgbClr val="DC9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C15C6E4C-C1C0-1F42-BAC1-53786EB341D2}"/>
                </a:ext>
              </a:extLst>
            </p:cNvPr>
            <p:cNvSpPr/>
            <p:nvPr/>
          </p:nvSpPr>
          <p:spPr>
            <a:xfrm>
              <a:off x="5096761" y="2195465"/>
              <a:ext cx="4356331" cy="1161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4DE608B7-0C53-E548-9661-8D1DA0B20F60}"/>
                </a:ext>
              </a:extLst>
            </p:cNvPr>
            <p:cNvSpPr/>
            <p:nvPr/>
          </p:nvSpPr>
          <p:spPr>
            <a:xfrm>
              <a:off x="5088921" y="2809663"/>
              <a:ext cx="3953340" cy="11611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2">
              <a:extLst>
                <a:ext uri="{FF2B5EF4-FFF2-40B4-BE49-F238E27FC236}">
                  <a16:creationId xmlns:a16="http://schemas.microsoft.com/office/drawing/2014/main" id="{BAADA9DA-3D69-B44E-A39B-203E3B90C646}"/>
                </a:ext>
              </a:extLst>
            </p:cNvPr>
            <p:cNvSpPr/>
            <p:nvPr/>
          </p:nvSpPr>
          <p:spPr>
            <a:xfrm>
              <a:off x="5096762" y="3450588"/>
              <a:ext cx="3004050" cy="1161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3">
              <a:extLst>
                <a:ext uri="{FF2B5EF4-FFF2-40B4-BE49-F238E27FC236}">
                  <a16:creationId xmlns:a16="http://schemas.microsoft.com/office/drawing/2014/main" id="{F70F2EB9-2EF0-6F44-9F5B-61C44D15E3BB}"/>
                </a:ext>
              </a:extLst>
            </p:cNvPr>
            <p:cNvSpPr/>
            <p:nvPr/>
          </p:nvSpPr>
          <p:spPr>
            <a:xfrm>
              <a:off x="5096762" y="4091512"/>
              <a:ext cx="2437379" cy="11611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56730B3E-ECF5-184C-B6A9-2D6E88B8CD24}"/>
                </a:ext>
              </a:extLst>
            </p:cNvPr>
            <p:cNvSpPr txBox="1">
              <a:spLocks/>
            </p:cNvSpPr>
            <p:nvPr/>
          </p:nvSpPr>
          <p:spPr>
            <a:xfrm>
              <a:off x="4988357" y="1870647"/>
              <a:ext cx="2545784" cy="32527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 dirty="0">
                  <a:solidFill>
                    <a:schemeClr val="bg1"/>
                  </a:solidFill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1</a:t>
              </a:r>
              <a:endParaRPr lang="id-ID" sz="1400" b="1" dirty="0">
                <a:solidFill>
                  <a:schemeClr val="bg1"/>
                </a:solidFill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89680811-DE70-1C4A-AD00-C38CD7DC89F6}"/>
                </a:ext>
              </a:extLst>
            </p:cNvPr>
            <p:cNvSpPr txBox="1">
              <a:spLocks/>
            </p:cNvSpPr>
            <p:nvPr/>
          </p:nvSpPr>
          <p:spPr>
            <a:xfrm>
              <a:off x="4988360" y="2495263"/>
              <a:ext cx="2545783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 dirty="0">
                  <a:solidFill>
                    <a:schemeClr val="bg1"/>
                  </a:solidFill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2</a:t>
              </a:r>
              <a:endParaRPr lang="id-ID" sz="1400" b="1" dirty="0">
                <a:solidFill>
                  <a:schemeClr val="bg1"/>
                </a:solidFill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4B93794A-5337-9F4B-8488-E0D63EE53C94}"/>
                </a:ext>
              </a:extLst>
            </p:cNvPr>
            <p:cNvSpPr txBox="1">
              <a:spLocks/>
            </p:cNvSpPr>
            <p:nvPr/>
          </p:nvSpPr>
          <p:spPr>
            <a:xfrm>
              <a:off x="4988360" y="3116264"/>
              <a:ext cx="2545783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 dirty="0">
                  <a:solidFill>
                    <a:schemeClr val="bg1"/>
                  </a:solidFill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3</a:t>
              </a:r>
              <a:endParaRPr lang="id-ID" sz="1400" b="1" dirty="0">
                <a:solidFill>
                  <a:schemeClr val="bg1"/>
                </a:solidFill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C1A6F0B-A65C-114F-A374-714DF2A4A8A6}"/>
                </a:ext>
              </a:extLst>
            </p:cNvPr>
            <p:cNvSpPr txBox="1">
              <a:spLocks/>
            </p:cNvSpPr>
            <p:nvPr/>
          </p:nvSpPr>
          <p:spPr>
            <a:xfrm>
              <a:off x="4988357" y="3786962"/>
              <a:ext cx="2545784" cy="372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fr-FR" sz="1400" b="1" dirty="0">
                  <a:solidFill>
                    <a:schemeClr val="bg1"/>
                  </a:solidFill>
                  <a:latin typeface="Poppins SemiBold" pitchFamily="2" charset="77"/>
                  <a:ea typeface="Lato Black" panose="020F0502020204030203" pitchFamily="34" charset="0"/>
                  <a:cs typeface="Poppins SemiBold" pitchFamily="2" charset="77"/>
                </a:rPr>
                <a:t>Compétence 4</a:t>
              </a:r>
              <a:endParaRPr lang="id-ID" sz="1400" b="1" dirty="0">
                <a:solidFill>
                  <a:schemeClr val="bg1"/>
                </a:solidFill>
                <a:latin typeface="Poppins SemiBold" pitchFamily="2" charset="77"/>
                <a:ea typeface="Lato Black" panose="020F0502020204030203" pitchFamily="34" charset="0"/>
                <a:cs typeface="Poppins SemiBold" pitchFamily="2" charset="77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37B3B8B-0950-EB4D-9715-604380E5AAFD}"/>
              </a:ext>
            </a:extLst>
          </p:cNvPr>
          <p:cNvSpPr/>
          <p:nvPr/>
        </p:nvSpPr>
        <p:spPr>
          <a:xfrm>
            <a:off x="10447788" y="2387888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rgbClr val="36C1C2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90 %</a:t>
            </a:r>
            <a:endParaRPr lang="fr-FR" b="1" dirty="0">
              <a:solidFill>
                <a:srgbClr val="36C1C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D55E4B-E3F6-2545-A028-D3C92DC82251}"/>
              </a:ext>
            </a:extLst>
          </p:cNvPr>
          <p:cNvSpPr/>
          <p:nvPr/>
        </p:nvSpPr>
        <p:spPr>
          <a:xfrm>
            <a:off x="10447788" y="310199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rgbClr val="D25653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80 %</a:t>
            </a:r>
            <a:endParaRPr lang="fr-FR" b="1" dirty="0">
              <a:solidFill>
                <a:srgbClr val="D2565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839F33-3390-7D43-9897-49553EEC3E45}"/>
              </a:ext>
            </a:extLst>
          </p:cNvPr>
          <p:cNvSpPr/>
          <p:nvPr/>
        </p:nvSpPr>
        <p:spPr>
          <a:xfrm>
            <a:off x="10447788" y="383351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rgbClr val="BAA647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70 %</a:t>
            </a:r>
            <a:endParaRPr lang="fr-FR" b="1" dirty="0">
              <a:solidFill>
                <a:srgbClr val="BAA647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A52C04-D77B-9544-A30E-C1140E6D16AB}"/>
              </a:ext>
            </a:extLst>
          </p:cNvPr>
          <p:cNvSpPr/>
          <p:nvPr/>
        </p:nvSpPr>
        <p:spPr>
          <a:xfrm>
            <a:off x="10447788" y="4582448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rgbClr val="DC943B"/>
                </a:solidFill>
                <a:latin typeface="Poppins" pitchFamily="2" charset="77"/>
                <a:ea typeface="Lato Black" panose="020F0502020204030203" pitchFamily="34" charset="0"/>
                <a:cs typeface="Poppins" pitchFamily="2" charset="77"/>
              </a:rPr>
              <a:t>60 %</a:t>
            </a:r>
            <a:endParaRPr lang="fr-FR" b="1" dirty="0">
              <a:solidFill>
                <a:srgbClr val="DC943B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8B2D2B-F2EA-B345-BDB7-AD029DFF05E9}"/>
              </a:ext>
            </a:extLst>
          </p:cNvPr>
          <p:cNvSpPr txBox="1"/>
          <p:nvPr/>
        </p:nvSpPr>
        <p:spPr>
          <a:xfrm>
            <a:off x="6881087" y="1239231"/>
            <a:ext cx="263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Sous-titre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1471563-86FB-A843-8400-60DC6763D7C9}"/>
              </a:ext>
            </a:extLst>
          </p:cNvPr>
          <p:cNvSpPr/>
          <p:nvPr/>
        </p:nvSpPr>
        <p:spPr>
          <a:xfrm>
            <a:off x="6769638" y="1380181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32BA690-BDBC-E44E-8673-90D56557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74309">
            <a:off x="10548436" y="4520501"/>
            <a:ext cx="3520886" cy="20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6F22E07-48E1-B742-AF1E-92FF031ED8AB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AD48BB-9791-8F45-9168-267909A1DF02}"/>
              </a:ext>
            </a:extLst>
          </p:cNvPr>
          <p:cNvSpPr/>
          <p:nvPr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A365975-5004-3043-A82B-7475C2E9158D}"/>
              </a:ext>
            </a:extLst>
          </p:cNvPr>
          <p:cNvSpPr/>
          <p:nvPr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Espace réservé pour une image  4">
            <a:extLst>
              <a:ext uri="{FF2B5EF4-FFF2-40B4-BE49-F238E27FC236}">
                <a16:creationId xmlns:a16="http://schemas.microsoft.com/office/drawing/2014/main" id="{8B2FAFC3-ECFD-0642-BD03-3495A6B4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55A8F22-8846-634C-BCAB-500547D6379D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contenu 7">
            <a:extLst>
              <a:ext uri="{FF2B5EF4-FFF2-40B4-BE49-F238E27FC236}">
                <a16:creationId xmlns:a16="http://schemas.microsoft.com/office/drawing/2014/main" id="{271710D6-0293-5A40-B7EF-F0D4D2A738D2}"/>
              </a:ext>
            </a:extLst>
          </p:cNvPr>
          <p:cNvSpPr txBox="1">
            <a:spLocks/>
          </p:cNvSpPr>
          <p:nvPr/>
        </p:nvSpPr>
        <p:spPr>
          <a:xfrm>
            <a:off x="6486101" y="839172"/>
            <a:ext cx="4637813" cy="58131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fr-FR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</a:p>
          <a:p>
            <a:pPr>
              <a:lnSpc>
                <a:spcPts val="1500"/>
              </a:lnSpc>
            </a:pPr>
            <a:endParaRPr lang="fr-FR" sz="1100" dirty="0">
              <a:solidFill>
                <a:schemeClr val="bg1"/>
              </a:solidFill>
              <a:latin typeface="Poppins" pitchFamily="2" charset="77"/>
            </a:endParaRPr>
          </a:p>
          <a:p>
            <a:pPr>
              <a:lnSpc>
                <a:spcPts val="1500"/>
              </a:lnSpc>
            </a:pPr>
            <a:r>
              <a:rPr lang="fr-FR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95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9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endParaRPr lang="fr-FR" sz="950" dirty="0">
              <a:solidFill>
                <a:schemeClr val="bg1"/>
              </a:solidFill>
            </a:endParaRPr>
          </a:p>
          <a:p>
            <a:pPr>
              <a:lnSpc>
                <a:spcPts val="1500"/>
              </a:lnSpc>
            </a:pPr>
            <a:endParaRPr lang="fr-FR" sz="1100" dirty="0">
              <a:solidFill>
                <a:schemeClr val="bg1"/>
              </a:solidFill>
            </a:endParaRPr>
          </a:p>
          <a:p>
            <a:pPr>
              <a:lnSpc>
                <a:spcPts val="1500"/>
              </a:lnSpc>
            </a:pPr>
            <a:r>
              <a:rPr lang="fr-FR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Sous titre</a:t>
            </a:r>
          </a:p>
          <a:p>
            <a:pPr>
              <a:lnSpc>
                <a:spcPts val="1500"/>
              </a:lnSpc>
            </a:pP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augue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nec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0CDF69C-6939-9845-A18F-1C9DDF50DDFB}"/>
              </a:ext>
            </a:extLst>
          </p:cNvPr>
          <p:cNvSpPr/>
          <p:nvPr/>
        </p:nvSpPr>
        <p:spPr>
          <a:xfrm>
            <a:off x="6304148" y="4715099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01F666B-59A3-B846-910A-24608C8DC322}"/>
              </a:ext>
            </a:extLst>
          </p:cNvPr>
          <p:cNvSpPr/>
          <p:nvPr/>
        </p:nvSpPr>
        <p:spPr>
          <a:xfrm>
            <a:off x="6304148" y="2816742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4D9CBF6-3707-1245-A13F-6FC0DEEE6D50}"/>
              </a:ext>
            </a:extLst>
          </p:cNvPr>
          <p:cNvSpPr/>
          <p:nvPr/>
        </p:nvSpPr>
        <p:spPr>
          <a:xfrm>
            <a:off x="6304148" y="918385"/>
            <a:ext cx="129540" cy="129540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716291D-ECB6-C543-9E8F-D31B01370870}"/>
              </a:ext>
            </a:extLst>
          </p:cNvPr>
          <p:cNvSpPr/>
          <p:nvPr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6BB3CA12-79CD-6B4F-AFA6-33E6FBADD7AF}"/>
              </a:ext>
            </a:extLst>
          </p:cNvPr>
          <p:cNvSpPr/>
          <p:nvPr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A2BC9DA5-2AF7-2A4A-A8BE-424CCD854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3080375" cy="3873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86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C8955BA-FB86-F94C-8EB5-94CFB143E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C2E2BA-0CE4-3348-8022-9676CB1401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47FACB-EF76-1340-B290-BC77B9AE5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F2F5C5-F815-B640-ACB4-F3C9C011A9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11DCB07-FE79-734D-BDFA-20F03DEB5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35616F4-F1C0-934F-B50A-516C8B127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31548A4-8145-804E-A69C-B8360D0B5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5EA9340-8B4E-F346-BD53-94423E023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AB28F3C-0641-834E-9742-05EE8B6F30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ACE320-37A3-6742-A70A-8D5E77DD65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9955" y="5252211"/>
            <a:ext cx="2975245" cy="32006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645AF4C-F7AA-1546-9AA7-BD7905603A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9955" y="5628167"/>
            <a:ext cx="2975245" cy="46161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16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27C534-2CAD-4146-81B5-C70139340E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73B68AA-78B9-F04E-8158-B4DA5C84F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28DC49-F630-204E-9243-2F1D92EFA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7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E808B5-255D-7748-AA37-1983FC268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BB62F8-0871-0243-A25D-8D6ADAFFD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84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4380AA-8E32-5D43-B59F-7831F87A4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1E1670-BC8D-2046-BE1E-436FF7CA2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22C9E0-DB9B-A645-8D1F-36F109F60C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73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409E34D-902B-A14E-9853-FF659ACB0416}"/>
              </a:ext>
            </a:extLst>
          </p:cNvPr>
          <p:cNvSpPr txBox="1"/>
          <p:nvPr/>
        </p:nvSpPr>
        <p:spPr>
          <a:xfrm>
            <a:off x="820112" y="481822"/>
            <a:ext cx="3919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Création des diapositives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4D83B-C855-9C46-95EB-CA6EE5420095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0FAB7-8A3F-3044-99C5-40D17ED54818}"/>
              </a:ext>
            </a:extLst>
          </p:cNvPr>
          <p:cNvSpPr txBox="1"/>
          <p:nvPr/>
        </p:nvSpPr>
        <p:spPr>
          <a:xfrm>
            <a:off x="1045943" y="1470255"/>
            <a:ext cx="42643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4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Insérer une diapositive</a:t>
            </a:r>
          </a:p>
          <a:p>
            <a:pPr>
              <a:lnSpc>
                <a:spcPts val="1800"/>
              </a:lnSpc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Accueil / Nouvelle diapositive / Choisir le masque désiré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4E1E5C-E7BB-EB41-B8B1-B654F4773496}"/>
              </a:ext>
            </a:extLst>
          </p:cNvPr>
          <p:cNvSpPr/>
          <p:nvPr/>
        </p:nvSpPr>
        <p:spPr>
          <a:xfrm>
            <a:off x="934495" y="1562045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364FE2-BA7B-AE4C-8F57-4504550D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67" b="23011"/>
          <a:stretch/>
        </p:blipFill>
        <p:spPr>
          <a:xfrm>
            <a:off x="934495" y="2174864"/>
            <a:ext cx="4375847" cy="3677262"/>
          </a:xfrm>
          <a:prstGeom prst="rect">
            <a:avLst/>
          </a:prstGeom>
          <a:ln>
            <a:noFill/>
          </a:ln>
          <a:effectLst>
            <a:outerShdw blurRad="139700" dist="165100" dir="2700000" sx="97000" sy="97000" algn="tl" rotWithShape="0">
              <a:schemeClr val="tx1">
                <a:alpha val="50000"/>
              </a:scheme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7838BD-11CF-7949-974C-1EF7D8925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35" r="58513" b="12790"/>
          <a:stretch/>
        </p:blipFill>
        <p:spPr>
          <a:xfrm>
            <a:off x="6331974" y="2174864"/>
            <a:ext cx="4355691" cy="3677847"/>
          </a:xfrm>
          <a:prstGeom prst="rect">
            <a:avLst/>
          </a:prstGeom>
          <a:effectLst>
            <a:outerShdw blurRad="139700" dist="114300" dir="2700000" sx="96000" sy="96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3A3F28C-79CB-FC4E-B614-7EDE8439DD56}"/>
              </a:ext>
            </a:extLst>
          </p:cNvPr>
          <p:cNvSpPr txBox="1"/>
          <p:nvPr/>
        </p:nvSpPr>
        <p:spPr>
          <a:xfrm>
            <a:off x="6247208" y="1470255"/>
            <a:ext cx="534502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4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Modifier le masque appliqué</a:t>
            </a:r>
          </a:p>
          <a:p>
            <a:pPr>
              <a:lnSpc>
                <a:spcPts val="1800"/>
              </a:lnSpc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Clic droit sur la diapo / Disposition / Choisir le masque désiré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EE7CC7-9745-2E45-B284-41759C4954C3}"/>
              </a:ext>
            </a:extLst>
          </p:cNvPr>
          <p:cNvSpPr/>
          <p:nvPr/>
        </p:nvSpPr>
        <p:spPr>
          <a:xfrm>
            <a:off x="6135760" y="1562045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en L 45">
            <a:extLst>
              <a:ext uri="{FF2B5EF4-FFF2-40B4-BE49-F238E27FC236}">
                <a16:creationId xmlns:a16="http://schemas.microsoft.com/office/drawing/2014/main" id="{D3FC6F8F-DA86-774B-BE96-E948058CE4E2}"/>
              </a:ext>
            </a:extLst>
          </p:cNvPr>
          <p:cNvSpPr/>
          <p:nvPr/>
        </p:nvSpPr>
        <p:spPr>
          <a:xfrm rot="5400000">
            <a:off x="683403" y="2017761"/>
            <a:ext cx="491650" cy="491650"/>
          </a:xfrm>
          <a:prstGeom prst="corner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0EA580-919D-E942-B828-4E972FEF6A2D}"/>
              </a:ext>
            </a:extLst>
          </p:cNvPr>
          <p:cNvSpPr/>
          <p:nvPr/>
        </p:nvSpPr>
        <p:spPr>
          <a:xfrm>
            <a:off x="5439565" y="6243254"/>
            <a:ext cx="1390245" cy="17026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21E6F5D-D0AE-874B-A441-9AC6AF3EAD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r="41335"/>
          <a:stretch/>
        </p:blipFill>
        <p:spPr>
          <a:xfrm>
            <a:off x="4037424" y="2228306"/>
            <a:ext cx="2788215" cy="40149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150867-362F-5540-A09A-B0468D4F0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5" y="2228307"/>
            <a:ext cx="2788215" cy="3998306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0FF266D2-5194-6846-AE5E-C4040B4888A0}"/>
              </a:ext>
            </a:extLst>
          </p:cNvPr>
          <p:cNvSpPr/>
          <p:nvPr/>
        </p:nvSpPr>
        <p:spPr>
          <a:xfrm>
            <a:off x="6868409" y="988087"/>
            <a:ext cx="577840" cy="57784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C3FACFE-29DE-C84D-B1CB-0C8234E80B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t="12627" r="-102" b="3496"/>
          <a:stretch/>
        </p:blipFill>
        <p:spPr>
          <a:xfrm>
            <a:off x="7157330" y="1272263"/>
            <a:ext cx="3486696" cy="232446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B3DD17A-24A1-514C-8752-4D1C72DF99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-171" r="3735" b="171"/>
          <a:stretch/>
        </p:blipFill>
        <p:spPr>
          <a:xfrm>
            <a:off x="7157330" y="3889178"/>
            <a:ext cx="3486698" cy="235513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DD24E76-492F-9A4D-8958-CB633C2E1A7F}"/>
              </a:ext>
            </a:extLst>
          </p:cNvPr>
          <p:cNvSpPr/>
          <p:nvPr/>
        </p:nvSpPr>
        <p:spPr>
          <a:xfrm>
            <a:off x="9257427" y="3889178"/>
            <a:ext cx="1390245" cy="17026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B11CCA-BDBE-9042-A17D-26298D01C609}"/>
              </a:ext>
            </a:extLst>
          </p:cNvPr>
          <p:cNvSpPr txBox="1"/>
          <p:nvPr/>
        </p:nvSpPr>
        <p:spPr>
          <a:xfrm>
            <a:off x="820112" y="481822"/>
            <a:ext cx="363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Mise en avant photos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FEAB8A-BB12-144A-A52D-4669502797CA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91EB715-5F98-464D-956B-B78F6B3E7A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3484">
            <a:off x="5268747" y="-530826"/>
            <a:ext cx="1853140" cy="177428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BBAA60D-B04B-2C44-B8FB-EFC334CA8068}"/>
              </a:ext>
            </a:extLst>
          </p:cNvPr>
          <p:cNvSpPr txBox="1"/>
          <p:nvPr/>
        </p:nvSpPr>
        <p:spPr>
          <a:xfrm>
            <a:off x="7157330" y="3079238"/>
            <a:ext cx="2233250" cy="400110"/>
          </a:xfrm>
          <a:prstGeom prst="rect">
            <a:avLst/>
          </a:prstGeom>
          <a:solidFill>
            <a:srgbClr val="20265A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solidFill>
                  <a:schemeClr val="bg1"/>
                </a:solidFill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informatique</a:t>
            </a:r>
            <a:endParaRPr lang="fr-FR" sz="1400" b="1" i="0">
              <a:solidFill>
                <a:schemeClr val="bg1"/>
              </a:solidFill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60888E5-5452-DD4D-933D-2BC3F8EF38BD}"/>
              </a:ext>
            </a:extLst>
          </p:cNvPr>
          <p:cNvSpPr txBox="1"/>
          <p:nvPr/>
        </p:nvSpPr>
        <p:spPr>
          <a:xfrm>
            <a:off x="7157331" y="2708573"/>
            <a:ext cx="1832558" cy="307777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Semaine intensive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4B0509-8AE9-5041-B02B-F1E1E01FA912}"/>
              </a:ext>
            </a:extLst>
          </p:cNvPr>
          <p:cNvSpPr txBox="1"/>
          <p:nvPr/>
        </p:nvSpPr>
        <p:spPr>
          <a:xfrm>
            <a:off x="910642" y="2882067"/>
            <a:ext cx="1719542" cy="400110"/>
          </a:xfrm>
          <a:prstGeom prst="rect">
            <a:avLst/>
          </a:prstGeom>
          <a:solidFill>
            <a:srgbClr val="20265A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solidFill>
                  <a:schemeClr val="bg1"/>
                </a:solidFill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matériaux</a:t>
            </a:r>
            <a:endParaRPr lang="fr-FR" sz="1400" b="1" i="0">
              <a:solidFill>
                <a:schemeClr val="bg1"/>
              </a:solidFill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923AF-9A15-1446-921E-B74D082386A1}"/>
              </a:ext>
            </a:extLst>
          </p:cNvPr>
          <p:cNvSpPr txBox="1"/>
          <p:nvPr/>
        </p:nvSpPr>
        <p:spPr>
          <a:xfrm>
            <a:off x="910643" y="2511402"/>
            <a:ext cx="2089412" cy="307777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Projet technologique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A719CAB-EE1F-B44C-9266-9D594B5271BE}"/>
              </a:ext>
            </a:extLst>
          </p:cNvPr>
          <p:cNvSpPr txBox="1"/>
          <p:nvPr/>
        </p:nvSpPr>
        <p:spPr>
          <a:xfrm>
            <a:off x="4037836" y="4986429"/>
            <a:ext cx="2445157" cy="400110"/>
          </a:xfrm>
          <a:prstGeom prst="rect">
            <a:avLst/>
          </a:prstGeom>
          <a:solidFill>
            <a:srgbClr val="20265A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>
                <a:solidFill>
                  <a:schemeClr val="bg1"/>
                </a:solidFill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Projet immersif</a:t>
            </a:r>
            <a:endParaRPr lang="fr-FR" sz="1400" b="1" i="0">
              <a:solidFill>
                <a:schemeClr val="bg1"/>
              </a:solidFill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BD2B9A-342E-5A44-81CA-DB5547164017}"/>
              </a:ext>
            </a:extLst>
          </p:cNvPr>
          <p:cNvSpPr txBox="1"/>
          <p:nvPr/>
        </p:nvSpPr>
        <p:spPr>
          <a:xfrm>
            <a:off x="4037836" y="5464428"/>
            <a:ext cx="2157481" cy="523220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Génie physique et systèmes embarqués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058A98F-6A8C-4845-BACD-0D1E3D7E5827}"/>
              </a:ext>
            </a:extLst>
          </p:cNvPr>
          <p:cNvSpPr txBox="1"/>
          <p:nvPr/>
        </p:nvSpPr>
        <p:spPr>
          <a:xfrm>
            <a:off x="9102903" y="5627228"/>
            <a:ext cx="1541124" cy="400110"/>
          </a:xfrm>
          <a:prstGeom prst="rect">
            <a:avLst/>
          </a:prstGeom>
          <a:solidFill>
            <a:srgbClr val="20265A"/>
          </a:solidFill>
        </p:spPr>
        <p:txBody>
          <a:bodyPr wrap="square" rtlCol="0">
            <a:spAutoFit/>
          </a:bodyPr>
          <a:lstStyle/>
          <a:p>
            <a:r>
              <a:rPr lang="fr-FR" sz="2000" b="1" i="0" cap="all" err="1">
                <a:solidFill>
                  <a:schemeClr val="bg1"/>
                </a:solidFill>
                <a:latin typeface="Poppins SemiBold" pitchFamily="2" charset="77"/>
                <a:ea typeface="Segoe UI Historic" panose="020B0502040204020203" pitchFamily="34" charset="0"/>
                <a:cs typeface="Poppins SemiBold" pitchFamily="2" charset="77"/>
              </a:rPr>
              <a:t>academy</a:t>
            </a:r>
            <a:endParaRPr lang="fr-FR" sz="1400" b="1" i="0">
              <a:solidFill>
                <a:schemeClr val="bg1"/>
              </a:solidFill>
              <a:latin typeface="Poppins SemiBold" pitchFamily="2" charset="77"/>
              <a:ea typeface="Segoe UI Historic" panose="020B0502040204020203" pitchFamily="34" charset="0"/>
              <a:cs typeface="Poppins SemiBold" pitchFamily="2" charset="77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1AD19C5-7F11-7347-8434-38845AA6FEE7}"/>
              </a:ext>
            </a:extLst>
          </p:cNvPr>
          <p:cNvSpPr txBox="1"/>
          <p:nvPr/>
        </p:nvSpPr>
        <p:spPr>
          <a:xfrm>
            <a:off x="8733034" y="5256563"/>
            <a:ext cx="1910993" cy="307777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Orange Innovation</a:t>
            </a:r>
          </a:p>
        </p:txBody>
      </p:sp>
    </p:spTree>
    <p:extLst>
      <p:ext uri="{BB962C8B-B14F-4D97-AF65-F5344CB8AC3E}">
        <p14:creationId xmlns:p14="http://schemas.microsoft.com/office/powerpoint/2010/main" val="794897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2551837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 FIN</a:t>
            </a:r>
            <a:endParaRPr lang="fr-FR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607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225D65-0DF3-CD42-9E43-24703946FE72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AE676-15C2-0042-9D12-5E257A984B67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avec coin diagonal arrondi 21">
            <a:extLst>
              <a:ext uri="{FF2B5EF4-FFF2-40B4-BE49-F238E27FC236}">
                <a16:creationId xmlns:a16="http://schemas.microsoft.com/office/drawing/2014/main" id="{9FB6B4F2-6491-AB48-BC43-B55E601D7520}"/>
              </a:ext>
            </a:extLst>
          </p:cNvPr>
          <p:cNvSpPr/>
          <p:nvPr/>
        </p:nvSpPr>
        <p:spPr>
          <a:xfrm>
            <a:off x="934495" y="2455778"/>
            <a:ext cx="624230" cy="380117"/>
          </a:xfrm>
          <a:prstGeom prst="round2Diag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BF15DB-9C6B-A84A-8D5A-E59ADCB89768}"/>
              </a:ext>
            </a:extLst>
          </p:cNvPr>
          <p:cNvSpPr txBox="1"/>
          <p:nvPr/>
        </p:nvSpPr>
        <p:spPr>
          <a:xfrm>
            <a:off x="1793372" y="2404695"/>
            <a:ext cx="2088668" cy="49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</p:txBody>
      </p:sp>
      <p:sp>
        <p:nvSpPr>
          <p:cNvPr id="24" name="Rectangle avec coin diagonal arrondi 23">
            <a:extLst>
              <a:ext uri="{FF2B5EF4-FFF2-40B4-BE49-F238E27FC236}">
                <a16:creationId xmlns:a16="http://schemas.microsoft.com/office/drawing/2014/main" id="{C2C45A7C-78DA-A94E-9C00-A8EE398AD9EC}"/>
              </a:ext>
            </a:extLst>
          </p:cNvPr>
          <p:cNvSpPr/>
          <p:nvPr/>
        </p:nvSpPr>
        <p:spPr>
          <a:xfrm>
            <a:off x="934495" y="2998610"/>
            <a:ext cx="624230" cy="380117"/>
          </a:xfrm>
          <a:prstGeom prst="round2Diag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011AF7-2B9B-2F4E-BC36-8A4E0F070897}"/>
              </a:ext>
            </a:extLst>
          </p:cNvPr>
          <p:cNvSpPr txBox="1"/>
          <p:nvPr/>
        </p:nvSpPr>
        <p:spPr>
          <a:xfrm>
            <a:off x="1793372" y="3053160"/>
            <a:ext cx="16008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endParaRPr lang="fr-FR" sz="1050" dirty="0">
              <a:solidFill>
                <a:schemeClr val="bg1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26" name="Rectangle avec coin diagonal arrondi 25">
            <a:extLst>
              <a:ext uri="{FF2B5EF4-FFF2-40B4-BE49-F238E27FC236}">
                <a16:creationId xmlns:a16="http://schemas.microsoft.com/office/drawing/2014/main" id="{63E8E08B-1C8A-B74B-9E44-E9095CCC5E22}"/>
              </a:ext>
            </a:extLst>
          </p:cNvPr>
          <p:cNvSpPr/>
          <p:nvPr/>
        </p:nvSpPr>
        <p:spPr>
          <a:xfrm>
            <a:off x="934495" y="3540397"/>
            <a:ext cx="624230" cy="380117"/>
          </a:xfrm>
          <a:prstGeom prst="round2Diag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avec coin diagonal arrondi 26">
            <a:extLst>
              <a:ext uri="{FF2B5EF4-FFF2-40B4-BE49-F238E27FC236}">
                <a16:creationId xmlns:a16="http://schemas.microsoft.com/office/drawing/2014/main" id="{C2EB8083-9652-8346-81BC-9852DBEBF5B3}"/>
              </a:ext>
            </a:extLst>
          </p:cNvPr>
          <p:cNvSpPr/>
          <p:nvPr/>
        </p:nvSpPr>
        <p:spPr>
          <a:xfrm>
            <a:off x="934495" y="4083230"/>
            <a:ext cx="624230" cy="380117"/>
          </a:xfrm>
          <a:prstGeom prst="round2Diag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55D8A8-547B-D249-A786-393304C324EB}"/>
              </a:ext>
            </a:extLst>
          </p:cNvPr>
          <p:cNvSpPr txBox="1"/>
          <p:nvPr/>
        </p:nvSpPr>
        <p:spPr>
          <a:xfrm>
            <a:off x="1793372" y="3621087"/>
            <a:ext cx="198506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1F704DB-9079-FA42-9E6D-11634C2416D5}"/>
              </a:ext>
            </a:extLst>
          </p:cNvPr>
          <p:cNvSpPr txBox="1"/>
          <p:nvPr/>
        </p:nvSpPr>
        <p:spPr>
          <a:xfrm>
            <a:off x="1793372" y="4126179"/>
            <a:ext cx="198506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endParaRPr lang="fr-FR" sz="1050" dirty="0">
              <a:solidFill>
                <a:schemeClr val="bg1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2657A53-98CF-4C47-AD89-5E313A84058E}"/>
              </a:ext>
            </a:extLst>
          </p:cNvPr>
          <p:cNvSpPr txBox="1"/>
          <p:nvPr/>
        </p:nvSpPr>
        <p:spPr>
          <a:xfrm>
            <a:off x="859634" y="1294369"/>
            <a:ext cx="3855565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Les 6 couleurs principales de la charte graphique ont été incluses dans ce masque et constituent un thème graphique.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AA775B23-8D22-E04E-BA10-A11C173ABAC7}"/>
              </a:ext>
            </a:extLst>
          </p:cNvPr>
          <p:cNvGrpSpPr/>
          <p:nvPr/>
        </p:nvGrpSpPr>
        <p:grpSpPr>
          <a:xfrm>
            <a:off x="6231297" y="1779068"/>
            <a:ext cx="2320717" cy="3513293"/>
            <a:chOff x="7083161" y="3300730"/>
            <a:chExt cx="1892564" cy="2865120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965FFF1F-50EC-5744-9799-54FF4C120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500" t="13480" r="46137" b="55935"/>
            <a:stretch/>
          </p:blipFill>
          <p:spPr>
            <a:xfrm>
              <a:off x="7083161" y="3300730"/>
              <a:ext cx="1892564" cy="286512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34F81A-A5C2-6047-A0CB-CB34CABBF4D1}"/>
                </a:ext>
              </a:extLst>
            </p:cNvPr>
            <p:cNvSpPr/>
            <p:nvPr/>
          </p:nvSpPr>
          <p:spPr>
            <a:xfrm>
              <a:off x="7762240" y="3870960"/>
              <a:ext cx="1107440" cy="26416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299A410C-3DF2-2B48-B8E6-D0647B56C83B}"/>
              </a:ext>
            </a:extLst>
          </p:cNvPr>
          <p:cNvSpPr txBox="1"/>
          <p:nvPr/>
        </p:nvSpPr>
        <p:spPr>
          <a:xfrm>
            <a:off x="9104715" y="3116875"/>
            <a:ext cx="2026766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Vous pouvez accéder aux couleurs par le sélecteur habituel de Powerpoint.</a:t>
            </a:r>
          </a:p>
        </p:txBody>
      </p:sp>
      <p:sp>
        <p:nvSpPr>
          <p:cNvPr id="51" name="Rectangle avec coin diagonal arrondi 50">
            <a:extLst>
              <a:ext uri="{FF2B5EF4-FFF2-40B4-BE49-F238E27FC236}">
                <a16:creationId xmlns:a16="http://schemas.microsoft.com/office/drawing/2014/main" id="{38B9AEA4-B5FA-864F-A8BB-48282215E10E}"/>
              </a:ext>
            </a:extLst>
          </p:cNvPr>
          <p:cNvSpPr/>
          <p:nvPr/>
        </p:nvSpPr>
        <p:spPr>
          <a:xfrm>
            <a:off x="934495" y="4699381"/>
            <a:ext cx="624230" cy="380117"/>
          </a:xfrm>
          <a:prstGeom prst="round2Diag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339EF77-854F-9441-8B5E-43BD6C3DC195}"/>
              </a:ext>
            </a:extLst>
          </p:cNvPr>
          <p:cNvSpPr txBox="1"/>
          <p:nvPr/>
        </p:nvSpPr>
        <p:spPr>
          <a:xfrm>
            <a:off x="2495430" y="4763446"/>
            <a:ext cx="16008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05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Couleur neutre</a:t>
            </a:r>
            <a:endParaRPr lang="fr-FR" sz="1050" dirty="0">
              <a:solidFill>
                <a:schemeClr val="bg1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53" name="Rectangle avec coin diagonal arrondi 52">
            <a:extLst>
              <a:ext uri="{FF2B5EF4-FFF2-40B4-BE49-F238E27FC236}">
                <a16:creationId xmlns:a16="http://schemas.microsoft.com/office/drawing/2014/main" id="{79E1EEE7-62C0-8B49-B7AC-D6CFADA1FBC4}"/>
              </a:ext>
            </a:extLst>
          </p:cNvPr>
          <p:cNvSpPr/>
          <p:nvPr/>
        </p:nvSpPr>
        <p:spPr>
          <a:xfrm>
            <a:off x="1667355" y="4699381"/>
            <a:ext cx="624230" cy="380117"/>
          </a:xfrm>
          <a:prstGeom prst="round2DiagRect">
            <a:avLst/>
          </a:prstGeom>
          <a:solidFill>
            <a:srgbClr val="B0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AF9A61-F015-0945-AF8C-614864752212}"/>
              </a:ext>
            </a:extLst>
          </p:cNvPr>
          <p:cNvSpPr txBox="1"/>
          <p:nvPr/>
        </p:nvSpPr>
        <p:spPr>
          <a:xfrm>
            <a:off x="820113" y="481822"/>
            <a:ext cx="21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Code couleur</a:t>
            </a:r>
          </a:p>
        </p:txBody>
      </p:sp>
    </p:spTree>
    <p:extLst>
      <p:ext uri="{BB962C8B-B14F-4D97-AF65-F5344CB8AC3E}">
        <p14:creationId xmlns:p14="http://schemas.microsoft.com/office/powerpoint/2010/main" val="109820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28AB133-4ECB-2A48-897B-0E02B5D6D112}"/>
              </a:ext>
            </a:extLst>
          </p:cNvPr>
          <p:cNvSpPr/>
          <p:nvPr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rgbClr val="202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CE456AF1-E1F4-BB4F-BFA8-E06E0370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543" y="1704875"/>
            <a:ext cx="3545101" cy="44401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1A6FF62-74E6-A94E-9FBF-48BE877E412C}"/>
              </a:ext>
            </a:extLst>
          </p:cNvPr>
          <p:cNvSpPr txBox="1"/>
          <p:nvPr/>
        </p:nvSpPr>
        <p:spPr>
          <a:xfrm>
            <a:off x="8910907" y="3218197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fr-FR" sz="11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Informatique</a:t>
            </a:r>
            <a:endParaRPr lang="fr-FR" sz="1100" dirty="0">
              <a:solidFill>
                <a:schemeClr val="bg1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48BC4A-2A36-2A4D-897A-64044C21CB03}"/>
              </a:ext>
            </a:extLst>
          </p:cNvPr>
          <p:cNvSpPr txBox="1"/>
          <p:nvPr/>
        </p:nvSpPr>
        <p:spPr>
          <a:xfrm>
            <a:off x="6217840" y="3220764"/>
            <a:ext cx="1996219" cy="49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physique et systèmes embarqués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41DA88F-CCA0-CA48-897E-B9AC146E18F1}"/>
              </a:ext>
            </a:extLst>
          </p:cNvPr>
          <p:cNvSpPr txBox="1"/>
          <p:nvPr/>
        </p:nvSpPr>
        <p:spPr>
          <a:xfrm>
            <a:off x="6273243" y="5561790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1200"/>
              </a:spcBef>
              <a:defRPr/>
            </a:pPr>
            <a:r>
              <a:rPr lang="fr-FR" sz="11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Matériaux-Chimie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7D1591-722C-504A-9D7B-2A9CB4BD71F3}"/>
              </a:ext>
            </a:extLst>
          </p:cNvPr>
          <p:cNvSpPr txBox="1"/>
          <p:nvPr/>
        </p:nvSpPr>
        <p:spPr>
          <a:xfrm>
            <a:off x="8910907" y="5561790"/>
            <a:ext cx="1996219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spcBef>
                <a:spcPts val="600"/>
              </a:spcBef>
              <a:defRPr/>
            </a:pPr>
            <a:r>
              <a:rPr lang="fr-FR" sz="1100" b="1" dirty="0">
                <a:solidFill>
                  <a:schemeClr val="bg1"/>
                </a:solidFill>
                <a:latin typeface="Poppins SemiBold" pitchFamily="2" charset="77"/>
                <a:ea typeface="Segoe UI Symbol" panose="020B0502040204020203" pitchFamily="34" charset="0"/>
                <a:cs typeface="Poppins SemiBold" pitchFamily="2" charset="77"/>
              </a:rPr>
              <a:t>Génie Industriel</a:t>
            </a:r>
            <a:endParaRPr lang="fr-FR" sz="1100" dirty="0">
              <a:solidFill>
                <a:schemeClr val="bg1"/>
              </a:solidFill>
              <a:latin typeface="Poppins Light" pitchFamily="2" charset="77"/>
              <a:ea typeface="Segoe UI Symbol" panose="020B0502040204020203" pitchFamily="34" charset="0"/>
              <a:cs typeface="Poppins Light" pitchFamily="2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2EA34-7B19-2E4A-9952-90399BF37917}"/>
              </a:ext>
            </a:extLst>
          </p:cNvPr>
          <p:cNvSpPr/>
          <p:nvPr/>
        </p:nvSpPr>
        <p:spPr>
          <a:xfrm>
            <a:off x="8367359" y="1752464"/>
            <a:ext cx="45719" cy="175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8BE4657-D41A-3043-B7A1-9090A88FF686}"/>
              </a:ext>
            </a:extLst>
          </p:cNvPr>
          <p:cNvSpPr/>
          <p:nvPr/>
        </p:nvSpPr>
        <p:spPr>
          <a:xfrm>
            <a:off x="6000896" y="1267160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D0480D9-1F43-2745-9099-98EDF198B25B}"/>
              </a:ext>
            </a:extLst>
          </p:cNvPr>
          <p:cNvSpPr txBox="1"/>
          <p:nvPr/>
        </p:nvSpPr>
        <p:spPr>
          <a:xfrm>
            <a:off x="6191814" y="1136811"/>
            <a:ext cx="402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Déclinaisons graphiques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7992C5-89D7-6849-B2EB-65A61A36B3F3}"/>
              </a:ext>
            </a:extLst>
          </p:cNvPr>
          <p:cNvSpPr/>
          <p:nvPr/>
        </p:nvSpPr>
        <p:spPr>
          <a:xfrm>
            <a:off x="8367359" y="4135787"/>
            <a:ext cx="45719" cy="175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83DE88F-DC03-9D44-AB8C-4E93947F064C}"/>
              </a:ext>
            </a:extLst>
          </p:cNvPr>
          <p:cNvSpPr txBox="1"/>
          <p:nvPr/>
        </p:nvSpPr>
        <p:spPr>
          <a:xfrm>
            <a:off x="820113" y="481822"/>
            <a:ext cx="3030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Pictogrammes</a:t>
            </a:r>
            <a:endParaRPr lang="fr-FR" sz="2200" b="1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63CAFD-7310-754F-AE90-843872B91971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436487-CB1D-D34E-8E1A-4A74134C076B}"/>
              </a:ext>
            </a:extLst>
          </p:cNvPr>
          <p:cNvSpPr txBox="1"/>
          <p:nvPr/>
        </p:nvSpPr>
        <p:spPr>
          <a:xfrm>
            <a:off x="853203" y="1312849"/>
            <a:ext cx="419108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Ensemble de pictogrammes des domaines :</a:t>
            </a:r>
            <a:endParaRPr lang="fr-FR" sz="900" dirty="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42DB93-0419-B54F-87A3-95251CC8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83" y="2811453"/>
            <a:ext cx="661240" cy="6612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491A38F-325D-6F45-9D12-07B7511F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683" y="2830430"/>
            <a:ext cx="661240" cy="6612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94D823-A61C-6E49-A07E-531C61C69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083" y="2806796"/>
            <a:ext cx="661240" cy="661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B7C545-EA2E-264E-92A8-F8B0E3ED5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57" y="4036439"/>
            <a:ext cx="661240" cy="6612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05D6688-7579-664F-A70A-3CD102394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8450" y="4036439"/>
            <a:ext cx="661240" cy="6612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D4E1C4-F5C9-EB40-B640-E59521513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43" y="5253655"/>
            <a:ext cx="661240" cy="6612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AB124CE-677F-C54E-B3A4-9622AA797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3550" y="5314636"/>
            <a:ext cx="650744" cy="65074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E38C28A6-97FA-B749-980C-19E7AC44FCAC}"/>
              </a:ext>
            </a:extLst>
          </p:cNvPr>
          <p:cNvSpPr txBox="1"/>
          <p:nvPr/>
        </p:nvSpPr>
        <p:spPr>
          <a:xfrm>
            <a:off x="853203" y="3687346"/>
            <a:ext cx="3217985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Génie physique et systèmes embarqués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81498B-E250-9E4D-8976-377512F3322E}"/>
              </a:ext>
            </a:extLst>
          </p:cNvPr>
          <p:cNvSpPr txBox="1"/>
          <p:nvPr/>
        </p:nvSpPr>
        <p:spPr>
          <a:xfrm>
            <a:off x="853203" y="2508603"/>
            <a:ext cx="1747162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Matériaux-Chimie</a:t>
            </a:r>
            <a:endParaRPr lang="fr-FR" sz="900" dirty="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7AC5AF-BFF3-9045-ADC1-9D93B9C1A37E}"/>
              </a:ext>
            </a:extLst>
          </p:cNvPr>
          <p:cNvSpPr txBox="1"/>
          <p:nvPr/>
        </p:nvSpPr>
        <p:spPr>
          <a:xfrm>
            <a:off x="853203" y="4962230"/>
            <a:ext cx="1160614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Informatique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71175C-6B93-B440-812B-282EE258F8B7}"/>
              </a:ext>
            </a:extLst>
          </p:cNvPr>
          <p:cNvSpPr txBox="1"/>
          <p:nvPr/>
        </p:nvSpPr>
        <p:spPr>
          <a:xfrm>
            <a:off x="2213550" y="4962230"/>
            <a:ext cx="140641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600"/>
              </a:lnSpc>
              <a:defRPr/>
            </a:pPr>
            <a:r>
              <a:rPr lang="fr-FR" sz="1100" dirty="0">
                <a:solidFill>
                  <a:schemeClr val="bg1"/>
                </a:solidFill>
                <a:latin typeface="Poppins" pitchFamily="2" charset="77"/>
                <a:ea typeface="Segoe UI Symbol" panose="020B0502040204020203" pitchFamily="34" charset="0"/>
                <a:cs typeface="Poppins" pitchFamily="2" charset="77"/>
              </a:rPr>
              <a:t>Génie Industriel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A1081B8-0EFD-A24D-B69F-0EF0AA26E5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40" y="4162813"/>
            <a:ext cx="1240762" cy="115122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6F43574-5F8B-F149-B82D-3950E0493D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40" y="1965611"/>
            <a:ext cx="1110251" cy="1023899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5B8B8896-B565-2A4D-B0B5-5AB3D6ACA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32" y="1806930"/>
            <a:ext cx="1196600" cy="128385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2FB645C-2A73-F044-BCE1-7BD209EEEF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68" y="4082754"/>
            <a:ext cx="1539398" cy="12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4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E2CEEF-4416-BC4D-AED5-AC5F010A7AFB}"/>
              </a:ext>
            </a:extLst>
          </p:cNvPr>
          <p:cNvSpPr txBox="1"/>
          <p:nvPr/>
        </p:nvSpPr>
        <p:spPr>
          <a:xfrm>
            <a:off x="820113" y="481822"/>
            <a:ext cx="2105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Typographie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EC50A-40A0-D941-BA37-29E2B51CF767}"/>
              </a:ext>
            </a:extLst>
          </p:cNvPr>
          <p:cNvSpPr/>
          <p:nvPr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DE751C-B710-DA47-AA28-DC471E1E663A}"/>
              </a:ext>
            </a:extLst>
          </p:cNvPr>
          <p:cNvSpPr txBox="1"/>
          <p:nvPr/>
        </p:nvSpPr>
        <p:spPr>
          <a:xfrm>
            <a:off x="820113" y="1231896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 typographie utilisée est la « </a:t>
            </a:r>
            <a:r>
              <a:rPr lang="fr-FR" sz="14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FD564C-1343-0940-AE66-B79E7C162114}"/>
              </a:ext>
            </a:extLst>
          </p:cNvPr>
          <p:cNvSpPr txBox="1"/>
          <p:nvPr/>
        </p:nvSpPr>
        <p:spPr>
          <a:xfrm>
            <a:off x="820113" y="2955056"/>
            <a:ext cx="2571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Titre de la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5EB3F-A9F0-4F4B-A61F-451EBF678801}"/>
              </a:ext>
            </a:extLst>
          </p:cNvPr>
          <p:cNvSpPr/>
          <p:nvPr/>
        </p:nvSpPr>
        <p:spPr>
          <a:xfrm>
            <a:off x="934495" y="3495662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E64330-E097-3044-A8AB-E438EFBC2136}"/>
              </a:ext>
            </a:extLst>
          </p:cNvPr>
          <p:cNvSpPr txBox="1"/>
          <p:nvPr/>
        </p:nvSpPr>
        <p:spPr>
          <a:xfrm>
            <a:off x="4673094" y="2955056"/>
            <a:ext cx="4121074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facilisiraesent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nisled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</a:t>
            </a:r>
            <a:endParaRPr lang="fr-FR" sz="1200" b="1" dirty="0">
              <a:solidFill>
                <a:schemeClr val="bg1"/>
              </a:solidFill>
              <a:latin typeface="Poppins SemiBold" pitchFamily="2" charset="77"/>
              <a:ea typeface="Segoe UI Symbol" panose="020B0502040204020203" pitchFamily="34" charset="0"/>
              <a:cs typeface="Poppins SemiBold" pitchFamily="2" charset="77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BC8731A-2669-104E-B4A3-27CF28D2E7ED}"/>
              </a:ext>
            </a:extLst>
          </p:cNvPr>
          <p:cNvSpPr txBox="1"/>
          <p:nvPr/>
        </p:nvSpPr>
        <p:spPr>
          <a:xfrm>
            <a:off x="4673094" y="4817923"/>
            <a:ext cx="419108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  <a:endParaRPr lang="fr-FR" sz="1000" dirty="0">
              <a:solidFill>
                <a:schemeClr val="bg1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2504A3-B54A-4043-955D-8B36D14B0EF7}"/>
              </a:ext>
            </a:extLst>
          </p:cNvPr>
          <p:cNvSpPr txBox="1"/>
          <p:nvPr/>
        </p:nvSpPr>
        <p:spPr>
          <a:xfrm>
            <a:off x="829473" y="2376286"/>
            <a:ext cx="419108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les titres de page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22</a:t>
            </a:r>
            <a:endParaRPr lang="fr-FR" sz="900" dirty="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75D8F83-9091-B642-93A6-551C617D47E5}"/>
              </a:ext>
            </a:extLst>
          </p:cNvPr>
          <p:cNvSpPr/>
          <p:nvPr/>
        </p:nvSpPr>
        <p:spPr>
          <a:xfrm>
            <a:off x="934495" y="4663226"/>
            <a:ext cx="110317" cy="110317"/>
          </a:xfrm>
          <a:prstGeom prst="ellipse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B949E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4C83D3-DEB6-3243-B11B-A6762F72CE81}"/>
              </a:ext>
            </a:extLst>
          </p:cNvPr>
          <p:cNvSpPr txBox="1"/>
          <p:nvPr/>
        </p:nvSpPr>
        <p:spPr>
          <a:xfrm>
            <a:off x="1125414" y="4532877"/>
            <a:ext cx="153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Sous-titre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0F1EA3F-49F5-634B-A1F1-1998580E5C2B}"/>
              </a:ext>
            </a:extLst>
          </p:cNvPr>
          <p:cNvSpPr txBox="1"/>
          <p:nvPr/>
        </p:nvSpPr>
        <p:spPr>
          <a:xfrm>
            <a:off x="829473" y="3948911"/>
            <a:ext cx="419108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les sous-titres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20</a:t>
            </a:r>
            <a:endParaRPr lang="fr-FR" sz="900" dirty="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2BD348F-ADD3-094C-858E-C6AB0D81730D}"/>
              </a:ext>
            </a:extLst>
          </p:cNvPr>
          <p:cNvSpPr txBox="1"/>
          <p:nvPr/>
        </p:nvSpPr>
        <p:spPr>
          <a:xfrm>
            <a:off x="4673094" y="2376286"/>
            <a:ext cx="4928105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mettre en avant un texte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semi-</a:t>
            </a: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bold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12</a:t>
            </a:r>
            <a:endParaRPr lang="fr-FR" sz="900" dirty="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A4539-D23A-5B48-BD42-7F84C826B45D}"/>
              </a:ext>
            </a:extLst>
          </p:cNvPr>
          <p:cNvSpPr txBox="1"/>
          <p:nvPr/>
        </p:nvSpPr>
        <p:spPr>
          <a:xfrm>
            <a:off x="4673094" y="4131791"/>
            <a:ext cx="4295763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1600"/>
              </a:lnSpc>
              <a:buNone/>
            </a:pP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Pour le texte courant :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Poppins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dirty="0" err="1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regular</a:t>
            </a:r>
            <a:r>
              <a:rPr lang="fr-FR" sz="1100" dirty="0">
                <a:solidFill>
                  <a:srgbClr val="7B949E"/>
                </a:solidFill>
                <a:latin typeface="Poppins" pitchFamily="2" charset="77"/>
                <a:cs typeface="Poppins" pitchFamily="2" charset="77"/>
              </a:rPr>
              <a:t>, taille 12</a:t>
            </a:r>
            <a:endParaRPr lang="fr-FR" sz="900" dirty="0">
              <a:solidFill>
                <a:srgbClr val="7B949E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B90A6-0778-D149-8F38-248D9E02D209}"/>
              </a:ext>
            </a:extLst>
          </p:cNvPr>
          <p:cNvSpPr/>
          <p:nvPr/>
        </p:nvSpPr>
        <p:spPr>
          <a:xfrm>
            <a:off x="3879573" y="2437760"/>
            <a:ext cx="58042" cy="3031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C8332F-62DD-1949-98E2-7AAE7F0D260D}"/>
              </a:ext>
            </a:extLst>
          </p:cNvPr>
          <p:cNvSpPr txBox="1"/>
          <p:nvPr/>
        </p:nvSpPr>
        <p:spPr>
          <a:xfrm>
            <a:off x="820113" y="1627701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Téléchargeable ici :</a:t>
            </a: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BD8DD53A-4EF7-BB44-8BDC-1D77A0147CBC}"/>
              </a:ext>
            </a:extLst>
          </p:cNvPr>
          <p:cNvSpPr/>
          <p:nvPr/>
        </p:nvSpPr>
        <p:spPr>
          <a:xfrm>
            <a:off x="2192392" y="1626067"/>
            <a:ext cx="4349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u="sng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fr-FR" sz="1050" u="sng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fonts.google.com</a:t>
            </a:r>
            <a:r>
              <a:rPr lang="fr-FR" sz="1050" u="sng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fr-FR" sz="1050" u="sng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specimen</a:t>
            </a:r>
            <a:r>
              <a:rPr lang="fr-FR" sz="1050" u="sng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fr-FR" sz="1050" u="sng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Poppins?query</a:t>
            </a:r>
            <a:r>
              <a:rPr lang="fr-FR" sz="1050" u="sng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=</a:t>
            </a:r>
            <a:r>
              <a:rPr lang="fr-FR" sz="1050" u="sng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poppins</a:t>
            </a:r>
            <a:endParaRPr lang="fr-FR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2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590805-C270-E847-97D8-334CA98533EF}"/>
              </a:ext>
            </a:extLst>
          </p:cNvPr>
          <p:cNvSpPr/>
          <p:nvPr/>
        </p:nvSpPr>
        <p:spPr>
          <a:xfrm>
            <a:off x="0" y="0"/>
            <a:ext cx="12192000" cy="6766560"/>
          </a:xfrm>
          <a:prstGeom prst="rect">
            <a:avLst/>
          </a:prstGeom>
          <a:solidFill>
            <a:srgbClr val="151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31F97-2391-704F-9F5E-4E41DFCC0683}"/>
              </a:ext>
            </a:extLst>
          </p:cNvPr>
          <p:cNvSpPr txBox="1"/>
          <p:nvPr/>
        </p:nvSpPr>
        <p:spPr>
          <a:xfrm>
            <a:off x="2808316" y="1760419"/>
            <a:ext cx="65753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DIAPOSITIVES</a:t>
            </a:r>
            <a:b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5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D’ENTETE</a:t>
            </a:r>
            <a:b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b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fr-FR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Pour démarrer une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8397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679771-7AA9-4648-9936-E153CCD131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1074CC-C9AD-504E-9720-2BC239440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7661CD-9AB7-194D-A838-B16800E57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5640A7-8B0D-0742-97DA-2AD20ABCC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C384D6-D9E8-BC49-AB36-81589D829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6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F0917E-2625-7B41-93A3-C5C59280E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D9518F0-280E-AC44-A846-55F12F461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AE669BB-15BF-7C4C-9BB8-AD27B5303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469B83F-1C34-7942-9CC7-3E18915B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91CB508-0740-B848-98FE-3CE375138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955921"/>
      </p:ext>
    </p:extLst>
  </p:cSld>
  <p:clrMapOvr>
    <a:masterClrMapping/>
  </p:clrMapOvr>
</p:sld>
</file>

<file path=ppt/theme/theme1.xml><?xml version="1.0" encoding="utf-8"?>
<a:theme xmlns:a="http://schemas.openxmlformats.org/drawingml/2006/main" name="1_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theme SOMBRE-ENSICAEN 2022-MOD ENSI-V01.pptx" id="{8624556C-21D6-4186-956E-17E2DAE38D7F}" vid="{CEC7317D-E92C-435E-AEAA-318EAB2AEC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3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4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9ADE83765644B85AFF9FD3C848686" ma:contentTypeVersion="3" ma:contentTypeDescription="Crée un document." ma:contentTypeScope="" ma:versionID="4d93070630ad34c4c80e3c9387efdbfa">
  <xsd:schema xmlns:xsd="http://www.w3.org/2001/XMLSchema" xmlns:xs="http://www.w3.org/2001/XMLSchema" xmlns:p="http://schemas.microsoft.com/office/2006/metadata/properties" xmlns:ns2="42e3bafe-c742-4145-9476-06901ffd5f5f" targetNamespace="http://schemas.microsoft.com/office/2006/metadata/properties" ma:root="true" ma:fieldsID="a4a1f30129268b02e83d345b2695c855" ns2:_="">
    <xsd:import namespace="42e3bafe-c742-4145-9476-06901ffd5f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bafe-c742-4145-9476-06901ffd5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Props1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  <ds:schemaRef ds:uri="3587bf70-de4b-48b2-905c-da7c0ace770a"/>
    <ds:schemaRef ds:uri="d769cc16-f1cc-4466-9ae0-61b2a9003851"/>
  </ds:schemaRefs>
</ds:datastoreItem>
</file>

<file path=customXml/itemProps2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95B0490-CDE1-4B2C-A5C7-8C0B1CF99D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e3bafe-c742-4145-9476-06901ffd5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1322</Words>
  <Application>Microsoft Office PowerPoint</Application>
  <PresentationFormat>Grand écran</PresentationFormat>
  <Paragraphs>167</Paragraphs>
  <Slides>32</Slides>
  <Notes>20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1_Mod�le de pr�sentation v1.1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</cp:revision>
  <cp:lastPrinted>2021-09-22T12:35:12Z</cp:lastPrinted>
  <dcterms:created xsi:type="dcterms:W3CDTF">2023-10-24T20:14:10Z</dcterms:created>
  <dcterms:modified xsi:type="dcterms:W3CDTF">2023-10-24T20:14:28Z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0x010100FEF9ADE83765644B85AFF9FD3C848686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2023-10-24T20:14:19Z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68801dac-282d-433e-a0d9-f3f778cf7ab9</vt:lpwstr>
  </property>
  <property fmtid="{D5CDD505-2E9C-101B-9397-08002B2CF9AE}" pid="11" name="MSIP_Label_fb7595bc-492f-4d88-9880-737c41c1bf4b_ContentBits">
    <vt:lpwstr>0</vt:lpwstr>
  </property>
</Properties>
</file>